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bookmarkIdSeed="2">
  <p:sldMasterIdLst>
    <p:sldMasterId id="2147483648" r:id="rId4"/>
  </p:sldMasterIdLst>
  <p:notesMasterIdLst>
    <p:notesMasterId r:id="rId15"/>
  </p:notesMasterIdLst>
  <p:handoutMasterIdLst>
    <p:handoutMasterId r:id="rId16"/>
  </p:handoutMasterIdLst>
  <p:sldIdLst>
    <p:sldId id="382" r:id="rId5"/>
    <p:sldId id="400" r:id="rId6"/>
    <p:sldId id="399" r:id="rId7"/>
    <p:sldId id="328" r:id="rId8"/>
    <p:sldId id="862" r:id="rId9"/>
    <p:sldId id="872" r:id="rId10"/>
    <p:sldId id="875" r:id="rId11"/>
    <p:sldId id="878" r:id="rId12"/>
    <p:sldId id="1758" r:id="rId13"/>
    <p:sldId id="422" r:id="rId14"/>
  </p:sldIdLst>
  <p:sldSz cx="9144000" cy="6858000" type="screen4x3"/>
  <p:notesSz cx="7086600" cy="9372600"/>
  <p:defaultTextStyle>
    <a:defPPr>
      <a:defRPr lang="en-US"/>
    </a:defPPr>
    <a:lvl1pPr algn="l" rtl="0" eaLnBrk="0" fontAlgn="base" hangingPunct="0">
      <a:spcBef>
        <a:spcPct val="50000"/>
      </a:spcBef>
      <a:spcAft>
        <a:spcPct val="0"/>
      </a:spcAft>
      <a:defRPr sz="1000" b="1" kern="1200">
        <a:solidFill>
          <a:schemeClr val="tx1"/>
        </a:solidFill>
        <a:latin typeface="Arial" charset="0"/>
        <a:ea typeface="ＭＳ Ｐゴシック" charset="-128"/>
        <a:cs typeface="+mn-cs"/>
      </a:defRPr>
    </a:lvl1pPr>
    <a:lvl2pPr marL="457200" algn="l" rtl="0" eaLnBrk="0" fontAlgn="base" hangingPunct="0">
      <a:spcBef>
        <a:spcPct val="50000"/>
      </a:spcBef>
      <a:spcAft>
        <a:spcPct val="0"/>
      </a:spcAft>
      <a:defRPr sz="1000" b="1" kern="1200">
        <a:solidFill>
          <a:schemeClr val="tx1"/>
        </a:solidFill>
        <a:latin typeface="Arial" charset="0"/>
        <a:ea typeface="ＭＳ Ｐゴシック" charset="-128"/>
        <a:cs typeface="+mn-cs"/>
      </a:defRPr>
    </a:lvl2pPr>
    <a:lvl3pPr marL="914400" algn="l" rtl="0" eaLnBrk="0" fontAlgn="base" hangingPunct="0">
      <a:spcBef>
        <a:spcPct val="50000"/>
      </a:spcBef>
      <a:spcAft>
        <a:spcPct val="0"/>
      </a:spcAft>
      <a:defRPr sz="1000" b="1" kern="1200">
        <a:solidFill>
          <a:schemeClr val="tx1"/>
        </a:solidFill>
        <a:latin typeface="Arial" charset="0"/>
        <a:ea typeface="ＭＳ Ｐゴシック" charset="-128"/>
        <a:cs typeface="+mn-cs"/>
      </a:defRPr>
    </a:lvl3pPr>
    <a:lvl4pPr marL="1371600" algn="l" rtl="0" eaLnBrk="0" fontAlgn="base" hangingPunct="0">
      <a:spcBef>
        <a:spcPct val="50000"/>
      </a:spcBef>
      <a:spcAft>
        <a:spcPct val="0"/>
      </a:spcAft>
      <a:defRPr sz="1000" b="1" kern="1200">
        <a:solidFill>
          <a:schemeClr val="tx1"/>
        </a:solidFill>
        <a:latin typeface="Arial" charset="0"/>
        <a:ea typeface="ＭＳ Ｐゴシック" charset="-128"/>
        <a:cs typeface="+mn-cs"/>
      </a:defRPr>
    </a:lvl4pPr>
    <a:lvl5pPr marL="1828800" algn="l" rtl="0" eaLnBrk="0" fontAlgn="base" hangingPunct="0">
      <a:spcBef>
        <a:spcPct val="50000"/>
      </a:spcBef>
      <a:spcAft>
        <a:spcPct val="0"/>
      </a:spcAft>
      <a:defRPr sz="1000" b="1" kern="1200">
        <a:solidFill>
          <a:schemeClr val="tx1"/>
        </a:solidFill>
        <a:latin typeface="Arial" charset="0"/>
        <a:ea typeface="ＭＳ Ｐゴシック" charset="-128"/>
        <a:cs typeface="+mn-cs"/>
      </a:defRPr>
    </a:lvl5pPr>
    <a:lvl6pPr marL="2286000" algn="l" defTabSz="914400" rtl="0" eaLnBrk="1" latinLnBrk="0" hangingPunct="1">
      <a:defRPr sz="1000" b="1" kern="1200">
        <a:solidFill>
          <a:schemeClr val="tx1"/>
        </a:solidFill>
        <a:latin typeface="Arial" charset="0"/>
        <a:ea typeface="ＭＳ Ｐゴシック" charset="-128"/>
        <a:cs typeface="+mn-cs"/>
      </a:defRPr>
    </a:lvl6pPr>
    <a:lvl7pPr marL="2743200" algn="l" defTabSz="914400" rtl="0" eaLnBrk="1" latinLnBrk="0" hangingPunct="1">
      <a:defRPr sz="1000" b="1" kern="1200">
        <a:solidFill>
          <a:schemeClr val="tx1"/>
        </a:solidFill>
        <a:latin typeface="Arial" charset="0"/>
        <a:ea typeface="ＭＳ Ｐゴシック" charset="-128"/>
        <a:cs typeface="+mn-cs"/>
      </a:defRPr>
    </a:lvl7pPr>
    <a:lvl8pPr marL="3200400" algn="l" defTabSz="914400" rtl="0" eaLnBrk="1" latinLnBrk="0" hangingPunct="1">
      <a:defRPr sz="1000" b="1" kern="1200">
        <a:solidFill>
          <a:schemeClr val="tx1"/>
        </a:solidFill>
        <a:latin typeface="Arial" charset="0"/>
        <a:ea typeface="ＭＳ Ｐゴシック" charset="-128"/>
        <a:cs typeface="+mn-cs"/>
      </a:defRPr>
    </a:lvl8pPr>
    <a:lvl9pPr marL="3657600" algn="l" defTabSz="914400" rtl="0" eaLnBrk="1" latinLnBrk="0" hangingPunct="1">
      <a:defRPr sz="1000" b="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LLIE GORE" initials="MG" lastIdx="2" clrIdx="0">
    <p:extLst>
      <p:ext uri="{19B8F6BF-5375-455C-9EA6-DF929625EA0E}">
        <p15:presenceInfo xmlns:p15="http://schemas.microsoft.com/office/powerpoint/2012/main" userId="S::MRGORE@santeecooper.com::3fa0d667-2f47-4022-81c5-ee5813a56195" providerId="AD"/>
      </p:ext>
    </p:extLst>
  </p:cmAuthor>
  <p:cmAuthor id="2" name="Diaz, Ricky" initials="DR" lastIdx="14" clrIdx="1">
    <p:extLst>
      <p:ext uri="{19B8F6BF-5375-455C-9EA6-DF929625EA0E}">
        <p15:presenceInfo xmlns:p15="http://schemas.microsoft.com/office/powerpoint/2012/main" userId="S::Ricky.Diaz@edelman.com::6e0f55d4-07a8-49fd-a7fd-ef3ff3d88363" providerId="AD"/>
      </p:ext>
    </p:extLst>
  </p:cmAuthor>
  <p:cmAuthor id="3" name="McNeill, Brian" initials="MB" lastIdx="2" clrIdx="2">
    <p:extLst>
      <p:ext uri="{19B8F6BF-5375-455C-9EA6-DF929625EA0E}">
        <p15:presenceInfo xmlns:p15="http://schemas.microsoft.com/office/powerpoint/2012/main" userId="McNeill, Bri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0F0F"/>
    <a:srgbClr val="327246"/>
    <a:srgbClr val="076324"/>
    <a:srgbClr val="000000"/>
    <a:srgbClr val="066332"/>
    <a:srgbClr val="99CCFF"/>
    <a:srgbClr val="0033CC"/>
    <a:srgbClr val="1002CA"/>
    <a:srgbClr val="021ACA"/>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055" autoAdjust="0"/>
    <p:restoredTop sz="93792" autoAdjust="0"/>
  </p:normalViewPr>
  <p:slideViewPr>
    <p:cSldViewPr snapToGrid="0">
      <p:cViewPr varScale="1">
        <p:scale>
          <a:sx n="77" d="100"/>
          <a:sy n="77" d="100"/>
        </p:scale>
        <p:origin x="1152" y="90"/>
      </p:cViewPr>
      <p:guideLst>
        <p:guide orient="horz" pos="2160"/>
        <p:guide pos="2880"/>
      </p:guideLst>
    </p:cSldViewPr>
  </p:slideViewPr>
  <p:notesTextViewPr>
    <p:cViewPr>
      <p:scale>
        <a:sx n="100" d="100"/>
        <a:sy n="100" d="100"/>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rts/_rels/chart1.xml.rels><?xml version="1.0" encoding="UTF-8" standalone="yes"?>
<Relationships xmlns="http://schemas.openxmlformats.org/package/2006/relationships"><Relationship Id="rId2" Type="http://schemas.openxmlformats.org/officeDocument/2006/relationships/oleObject" Target="file:///\\opsfs1\data\data\FINFCST\Presentations\2020-11%202021%20Budget%20Financial%20Plan\2020%20Projection%20v2.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Sheet2!$B$3</c:f>
              <c:strCache>
                <c:ptCount val="1"/>
                <c:pt idx="0">
                  <c:v>Residential</c:v>
                </c:pt>
              </c:strCache>
            </c:strRef>
          </c:tx>
          <c:spPr>
            <a:solidFill>
              <a:srgbClr val="000066"/>
            </a:solidFill>
          </c:spPr>
          <c:invertIfNegative val="0"/>
          <c:dPt>
            <c:idx val="0"/>
            <c:invertIfNegative val="0"/>
            <c:bubble3D val="0"/>
            <c:spPr>
              <a:solidFill>
                <a:srgbClr val="C4D8E2"/>
              </a:solidFill>
            </c:spPr>
            <c:extLst>
              <c:ext xmlns:c16="http://schemas.microsoft.com/office/drawing/2014/chart" uri="{C3380CC4-5D6E-409C-BE32-E72D297353CC}">
                <c16:uniqueId val="{00000001-30D3-4974-93F7-9BA0F173C07C}"/>
              </c:ext>
            </c:extLst>
          </c:dPt>
          <c:dPt>
            <c:idx val="1"/>
            <c:invertIfNegative val="0"/>
            <c:bubble3D val="0"/>
            <c:spPr>
              <a:solidFill>
                <a:srgbClr val="C4D8E2"/>
              </a:solidFill>
            </c:spPr>
            <c:extLst>
              <c:ext xmlns:c16="http://schemas.microsoft.com/office/drawing/2014/chart" uri="{C3380CC4-5D6E-409C-BE32-E72D297353CC}">
                <c16:uniqueId val="{00000003-30D3-4974-93F7-9BA0F173C07C}"/>
              </c:ext>
            </c:extLst>
          </c:dPt>
          <c:dPt>
            <c:idx val="2"/>
            <c:invertIfNegative val="0"/>
            <c:bubble3D val="0"/>
            <c:spPr>
              <a:solidFill>
                <a:srgbClr val="C4D8E2"/>
              </a:solidFill>
            </c:spPr>
            <c:extLst>
              <c:ext xmlns:c16="http://schemas.microsoft.com/office/drawing/2014/chart" uri="{C3380CC4-5D6E-409C-BE32-E72D297353CC}">
                <c16:uniqueId val="{00000005-30D3-4974-93F7-9BA0F173C07C}"/>
              </c:ext>
            </c:extLst>
          </c:dPt>
          <c:dLbls>
            <c:dLbl>
              <c:idx val="0"/>
              <c:layout>
                <c:manualLayout>
                  <c:x val="1.1619462599854757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0D3-4974-93F7-9BA0F173C07C}"/>
                </c:ext>
              </c:extLst>
            </c:dLbl>
            <c:dLbl>
              <c:idx val="13"/>
              <c:layout>
                <c:manualLayout>
                  <c:x val="7.2621641249092234E-3"/>
                  <c:y val="-3.195947027724189E-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0D3-4974-93F7-9BA0F173C07C}"/>
                </c:ext>
              </c:extLst>
            </c:dLbl>
            <c:spPr>
              <a:noFill/>
              <a:ln>
                <a:noFill/>
              </a:ln>
              <a:effectLst/>
            </c:spPr>
            <c:txPr>
              <a:bodyPr/>
              <a:lstStyle/>
              <a:p>
                <a:pPr>
                  <a:defRPr sz="14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Sheet2!$C$2:$P$2</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Sheet2!$C$3:$P$3</c:f>
              <c:numCache>
                <c:formatCode>_(* #,##0.00_);_(* \(#,##0.00\);_(* "-"??_);_(@_)</c:formatCode>
                <c:ptCount val="14"/>
                <c:pt idx="0">
                  <c:v>11.982459560031373</c:v>
                </c:pt>
                <c:pt idx="1">
                  <c:v>11.774921678203858</c:v>
                </c:pt>
                <c:pt idx="2">
                  <c:v>11.52297798259379</c:v>
                </c:pt>
                <c:pt idx="3">
                  <c:v>11.479835321725885</c:v>
                </c:pt>
                <c:pt idx="4">
                  <c:v>11.395742614022033</c:v>
                </c:pt>
                <c:pt idx="5">
                  <c:v>11.303627926533972</c:v>
                </c:pt>
                <c:pt idx="6">
                  <c:v>11.305593402438662</c:v>
                </c:pt>
                <c:pt idx="7">
                  <c:v>11.343681337560977</c:v>
                </c:pt>
                <c:pt idx="8">
                  <c:v>11.231925049186646</c:v>
                </c:pt>
                <c:pt idx="9">
                  <c:v>11.385223822683555</c:v>
                </c:pt>
                <c:pt idx="10">
                  <c:v>11.528831645329165</c:v>
                </c:pt>
                <c:pt idx="11">
                  <c:v>11.613471772093824</c:v>
                </c:pt>
                <c:pt idx="12">
                  <c:v>11.719700401676118</c:v>
                </c:pt>
                <c:pt idx="13">
                  <c:v>11.84057647575715</c:v>
                </c:pt>
              </c:numCache>
            </c:numRef>
          </c:val>
          <c:extLst>
            <c:ext xmlns:c16="http://schemas.microsoft.com/office/drawing/2014/chart" uri="{C3380CC4-5D6E-409C-BE32-E72D297353CC}">
              <c16:uniqueId val="{00000007-30D3-4974-93F7-9BA0F173C07C}"/>
            </c:ext>
          </c:extLst>
        </c:ser>
        <c:ser>
          <c:idx val="1"/>
          <c:order val="1"/>
          <c:tx>
            <c:strRef>
              <c:f>Sheet2!$B$4</c:f>
              <c:strCache>
                <c:ptCount val="1"/>
                <c:pt idx="0">
                  <c:v>Commercial</c:v>
                </c:pt>
              </c:strCache>
            </c:strRef>
          </c:tx>
          <c:spPr>
            <a:solidFill>
              <a:srgbClr val="FF9933"/>
            </a:solidFill>
            <a:ln>
              <a:noFill/>
            </a:ln>
          </c:spPr>
          <c:invertIfNegative val="0"/>
          <c:dPt>
            <c:idx val="0"/>
            <c:invertIfNegative val="0"/>
            <c:bubble3D val="0"/>
            <c:spPr>
              <a:solidFill>
                <a:srgbClr val="FFC000"/>
              </a:solidFill>
              <a:ln>
                <a:noFill/>
              </a:ln>
            </c:spPr>
            <c:extLst>
              <c:ext xmlns:c16="http://schemas.microsoft.com/office/drawing/2014/chart" uri="{C3380CC4-5D6E-409C-BE32-E72D297353CC}">
                <c16:uniqueId val="{00000009-30D3-4974-93F7-9BA0F173C07C}"/>
              </c:ext>
            </c:extLst>
          </c:dPt>
          <c:dPt>
            <c:idx val="1"/>
            <c:invertIfNegative val="0"/>
            <c:bubble3D val="0"/>
            <c:spPr>
              <a:solidFill>
                <a:srgbClr val="FFC000"/>
              </a:solidFill>
              <a:ln>
                <a:noFill/>
              </a:ln>
            </c:spPr>
            <c:extLst>
              <c:ext xmlns:c16="http://schemas.microsoft.com/office/drawing/2014/chart" uri="{C3380CC4-5D6E-409C-BE32-E72D297353CC}">
                <c16:uniqueId val="{0000000B-30D3-4974-93F7-9BA0F173C07C}"/>
              </c:ext>
            </c:extLst>
          </c:dPt>
          <c:dPt>
            <c:idx val="2"/>
            <c:invertIfNegative val="0"/>
            <c:bubble3D val="0"/>
            <c:spPr>
              <a:solidFill>
                <a:srgbClr val="FFC000"/>
              </a:solidFill>
              <a:ln>
                <a:noFill/>
              </a:ln>
            </c:spPr>
            <c:extLst>
              <c:ext xmlns:c16="http://schemas.microsoft.com/office/drawing/2014/chart" uri="{C3380CC4-5D6E-409C-BE32-E72D297353CC}">
                <c16:uniqueId val="{0000000D-30D3-4974-93F7-9BA0F173C07C}"/>
              </c:ext>
            </c:extLst>
          </c:dPt>
          <c:dLbls>
            <c:dLbl>
              <c:idx val="0"/>
              <c:layout>
                <c:manualLayout>
                  <c:x val="7.2620497601198547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0D3-4974-93F7-9BA0F173C07C}"/>
                </c:ext>
              </c:extLst>
            </c:dLbl>
            <c:dLbl>
              <c:idx val="13"/>
              <c:layout>
                <c:manualLayout>
                  <c:x val="1.0167029774872912E-2"/>
                  <c:y val="4.058852725327848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30D3-4974-93F7-9BA0F173C07C}"/>
                </c:ext>
              </c:extLst>
            </c:dLbl>
            <c:spPr>
              <a:noFill/>
              <a:ln>
                <a:noFill/>
              </a:ln>
              <a:effectLst/>
            </c:spPr>
            <c:txPr>
              <a:bodyPr/>
              <a:lstStyle/>
              <a:p>
                <a:pPr>
                  <a:defRPr sz="14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Sheet2!$C$2:$P$2</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Sheet2!$C$4:$P$4</c:f>
              <c:numCache>
                <c:formatCode>_(* #,##0.00_);_(* \(#,##0.00\);_(* "-"??_);_(@_)</c:formatCode>
                <c:ptCount val="14"/>
                <c:pt idx="0">
                  <c:v>9.4959071309154837</c:v>
                </c:pt>
                <c:pt idx="1">
                  <c:v>9.40666329081599</c:v>
                </c:pt>
                <c:pt idx="2">
                  <c:v>9.242488787764028</c:v>
                </c:pt>
                <c:pt idx="3">
                  <c:v>9.1277470230204383</c:v>
                </c:pt>
                <c:pt idx="4">
                  <c:v>9.0824290101212597</c:v>
                </c:pt>
                <c:pt idx="5">
                  <c:v>8.8655730593294919</c:v>
                </c:pt>
                <c:pt idx="6">
                  <c:v>8.8663351619795101</c:v>
                </c:pt>
                <c:pt idx="7">
                  <c:v>8.894871791534559</c:v>
                </c:pt>
                <c:pt idx="8">
                  <c:v>8.8003777014203344</c:v>
                </c:pt>
                <c:pt idx="9">
                  <c:v>8.9537742753583256</c:v>
                </c:pt>
                <c:pt idx="10">
                  <c:v>9.0787338384260643</c:v>
                </c:pt>
                <c:pt idx="11">
                  <c:v>9.1543302535323683</c:v>
                </c:pt>
                <c:pt idx="12">
                  <c:v>9.2834004559489181</c:v>
                </c:pt>
                <c:pt idx="13">
                  <c:v>9.4037961124164475</c:v>
                </c:pt>
              </c:numCache>
            </c:numRef>
          </c:val>
          <c:extLst>
            <c:ext xmlns:c16="http://schemas.microsoft.com/office/drawing/2014/chart" uri="{C3380CC4-5D6E-409C-BE32-E72D297353CC}">
              <c16:uniqueId val="{0000000F-30D3-4974-93F7-9BA0F173C07C}"/>
            </c:ext>
          </c:extLst>
        </c:ser>
        <c:ser>
          <c:idx val="2"/>
          <c:order val="2"/>
          <c:tx>
            <c:strRef>
              <c:f>Sheet2!$B$5</c:f>
              <c:strCache>
                <c:ptCount val="1"/>
                <c:pt idx="0">
                  <c:v>Industrial (1)</c:v>
                </c:pt>
              </c:strCache>
            </c:strRef>
          </c:tx>
          <c:spPr>
            <a:solidFill>
              <a:sysClr val="window" lastClr="FFFFFF">
                <a:lumMod val="50000"/>
              </a:sysClr>
            </a:solidFill>
          </c:spPr>
          <c:invertIfNegative val="0"/>
          <c:dPt>
            <c:idx val="0"/>
            <c:invertIfNegative val="0"/>
            <c:bubble3D val="0"/>
            <c:spPr>
              <a:solidFill>
                <a:sysClr val="window" lastClr="FFFFFF">
                  <a:lumMod val="75000"/>
                </a:sysClr>
              </a:solidFill>
            </c:spPr>
            <c:extLst>
              <c:ext xmlns:c16="http://schemas.microsoft.com/office/drawing/2014/chart" uri="{C3380CC4-5D6E-409C-BE32-E72D297353CC}">
                <c16:uniqueId val="{00000011-30D3-4974-93F7-9BA0F173C07C}"/>
              </c:ext>
            </c:extLst>
          </c:dPt>
          <c:dPt>
            <c:idx val="1"/>
            <c:invertIfNegative val="0"/>
            <c:bubble3D val="0"/>
            <c:spPr>
              <a:solidFill>
                <a:sysClr val="window" lastClr="FFFFFF">
                  <a:lumMod val="75000"/>
                </a:sysClr>
              </a:solidFill>
            </c:spPr>
            <c:extLst>
              <c:ext xmlns:c16="http://schemas.microsoft.com/office/drawing/2014/chart" uri="{C3380CC4-5D6E-409C-BE32-E72D297353CC}">
                <c16:uniqueId val="{00000013-30D3-4974-93F7-9BA0F173C07C}"/>
              </c:ext>
            </c:extLst>
          </c:dPt>
          <c:dPt>
            <c:idx val="2"/>
            <c:invertIfNegative val="0"/>
            <c:bubble3D val="0"/>
            <c:spPr>
              <a:solidFill>
                <a:sysClr val="window" lastClr="FFFFFF">
                  <a:lumMod val="75000"/>
                </a:sysClr>
              </a:solidFill>
            </c:spPr>
            <c:extLst>
              <c:ext xmlns:c16="http://schemas.microsoft.com/office/drawing/2014/chart" uri="{C3380CC4-5D6E-409C-BE32-E72D297353CC}">
                <c16:uniqueId val="{00000015-30D3-4974-93F7-9BA0F173C07C}"/>
              </c:ext>
            </c:extLst>
          </c:dPt>
          <c:dLbls>
            <c:dLbl>
              <c:idx val="0"/>
              <c:spPr>
                <a:solidFill>
                  <a:sysClr val="window" lastClr="FFFFFF"/>
                </a:solidFill>
                <a:ln>
                  <a:solidFill>
                    <a:sysClr val="window" lastClr="FFFFFF">
                      <a:lumMod val="75000"/>
                    </a:sysClr>
                  </a:solidFill>
                </a:ln>
              </c:spPr>
              <c:txPr>
                <a:bodyPr/>
                <a:lstStyle/>
                <a:p>
                  <a:pPr>
                    <a:defRPr sz="14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30D3-4974-93F7-9BA0F173C07C}"/>
                </c:ext>
              </c:extLst>
            </c:dLbl>
            <c:dLbl>
              <c:idx val="13"/>
              <c:spPr>
                <a:solidFill>
                  <a:sysClr val="window" lastClr="FFFFFF"/>
                </a:solidFill>
                <a:ln>
                  <a:solidFill>
                    <a:sysClr val="window" lastClr="FFFFFF">
                      <a:lumMod val="75000"/>
                    </a:sysClr>
                  </a:solidFill>
                </a:ln>
              </c:spPr>
              <c:txPr>
                <a:bodyPr/>
                <a:lstStyle/>
                <a:p>
                  <a:pPr>
                    <a:defRPr sz="14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30D3-4974-93F7-9BA0F173C07C}"/>
                </c:ext>
              </c:extLst>
            </c:dLbl>
            <c:spPr>
              <a:noFill/>
              <a:ln>
                <a:noFill/>
              </a:ln>
              <a:effectLst/>
            </c:spPr>
            <c:txPr>
              <a:bodyPr/>
              <a:lstStyle/>
              <a:p>
                <a:pPr>
                  <a:defRPr sz="14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Sheet2!$C$2:$P$2</c:f>
              <c:numCache>
                <c:formatCode>General</c:formatCode>
                <c:ptCount val="14"/>
                <c:pt idx="0">
                  <c:v>2017</c:v>
                </c:pt>
                <c:pt idx="1">
                  <c:v>2018</c:v>
                </c:pt>
                <c:pt idx="2">
                  <c:v>2019</c:v>
                </c:pt>
                <c:pt idx="3">
                  <c:v>2020</c:v>
                </c:pt>
                <c:pt idx="4">
                  <c:v>2021</c:v>
                </c:pt>
                <c:pt idx="5">
                  <c:v>2022</c:v>
                </c:pt>
                <c:pt idx="6">
                  <c:v>2023</c:v>
                </c:pt>
                <c:pt idx="7">
                  <c:v>2024</c:v>
                </c:pt>
                <c:pt idx="8">
                  <c:v>2025</c:v>
                </c:pt>
                <c:pt idx="9">
                  <c:v>2026</c:v>
                </c:pt>
                <c:pt idx="10">
                  <c:v>2027</c:v>
                </c:pt>
                <c:pt idx="11">
                  <c:v>2028</c:v>
                </c:pt>
                <c:pt idx="12">
                  <c:v>2029</c:v>
                </c:pt>
                <c:pt idx="13">
                  <c:v>2030</c:v>
                </c:pt>
              </c:numCache>
            </c:numRef>
          </c:cat>
          <c:val>
            <c:numRef>
              <c:f>Sheet2!$C$5:$P$5</c:f>
              <c:numCache>
                <c:formatCode>_(* #,##0.00_);_(* \(#,##0.00\);_(* "-"??_);_(@_)</c:formatCode>
                <c:ptCount val="14"/>
                <c:pt idx="0">
                  <c:v>5.2763448772963804</c:v>
                </c:pt>
                <c:pt idx="1">
                  <c:v>5.4504327150283869</c:v>
                </c:pt>
                <c:pt idx="2">
                  <c:v>5.0337597257232956</c:v>
                </c:pt>
                <c:pt idx="3">
                  <c:v>4.9292735992310073</c:v>
                </c:pt>
                <c:pt idx="4">
                  <c:v>4.263329117516629</c:v>
                </c:pt>
                <c:pt idx="5">
                  <c:v>4.18208910748357</c:v>
                </c:pt>
                <c:pt idx="6">
                  <c:v>4.60427547954703</c:v>
                </c:pt>
                <c:pt idx="7">
                  <c:v>4.6680610122486712</c:v>
                </c:pt>
                <c:pt idx="8">
                  <c:v>4.5475618211231801</c:v>
                </c:pt>
                <c:pt idx="9">
                  <c:v>4.6398733572760271</c:v>
                </c:pt>
                <c:pt idx="10">
                  <c:v>4.7272342509623426</c:v>
                </c:pt>
                <c:pt idx="11">
                  <c:v>4.7933226874768611</c:v>
                </c:pt>
                <c:pt idx="12">
                  <c:v>4.8868006256103982</c:v>
                </c:pt>
                <c:pt idx="13">
                  <c:v>4.9520868807466458</c:v>
                </c:pt>
              </c:numCache>
            </c:numRef>
          </c:val>
          <c:extLst>
            <c:ext xmlns:c16="http://schemas.microsoft.com/office/drawing/2014/chart" uri="{C3380CC4-5D6E-409C-BE32-E72D297353CC}">
              <c16:uniqueId val="{00000017-30D3-4974-93F7-9BA0F173C07C}"/>
            </c:ext>
          </c:extLst>
        </c:ser>
        <c:dLbls>
          <c:showLegendKey val="0"/>
          <c:showVal val="0"/>
          <c:showCatName val="0"/>
          <c:showSerName val="0"/>
          <c:showPercent val="0"/>
          <c:showBubbleSize val="0"/>
        </c:dLbls>
        <c:gapWidth val="50"/>
        <c:axId val="283009536"/>
        <c:axId val="399473984"/>
      </c:barChart>
      <c:catAx>
        <c:axId val="283009536"/>
        <c:scaling>
          <c:orientation val="minMax"/>
        </c:scaling>
        <c:delete val="0"/>
        <c:axPos val="b"/>
        <c:numFmt formatCode="General" sourceLinked="1"/>
        <c:majorTickMark val="out"/>
        <c:minorTickMark val="none"/>
        <c:tickLblPos val="nextTo"/>
        <c:txPr>
          <a:bodyPr/>
          <a:lstStyle/>
          <a:p>
            <a:pPr>
              <a:defRPr sz="1400"/>
            </a:pPr>
            <a:endParaRPr lang="en-US"/>
          </a:p>
        </c:txPr>
        <c:crossAx val="399473984"/>
        <c:crosses val="autoZero"/>
        <c:auto val="1"/>
        <c:lblAlgn val="ctr"/>
        <c:lblOffset val="100"/>
        <c:noMultiLvlLbl val="0"/>
      </c:catAx>
      <c:valAx>
        <c:axId val="399473984"/>
        <c:scaling>
          <c:orientation val="minMax"/>
        </c:scaling>
        <c:delete val="0"/>
        <c:axPos val="l"/>
        <c:majorGridlines>
          <c:spPr>
            <a:ln>
              <a:solidFill>
                <a:schemeClr val="bg1">
                  <a:lumMod val="85000"/>
                </a:schemeClr>
              </a:solidFill>
            </a:ln>
          </c:spPr>
        </c:majorGridlines>
        <c:title>
          <c:tx>
            <c:rich>
              <a:bodyPr rot="-5400000" vert="horz"/>
              <a:lstStyle/>
              <a:p>
                <a:pPr>
                  <a:defRPr sz="1400" b="0"/>
                </a:pPr>
                <a:r>
                  <a:rPr lang="en-US" sz="1400" b="0" dirty="0"/>
                  <a:t>cents/kWh</a:t>
                </a:r>
              </a:p>
            </c:rich>
          </c:tx>
          <c:overlay val="0"/>
        </c:title>
        <c:numFmt formatCode="_(* #,##0_);_(* \(#,##0\);_(* &quot;-&quot;_);_(@_)" sourceLinked="0"/>
        <c:majorTickMark val="out"/>
        <c:minorTickMark val="none"/>
        <c:tickLblPos val="nextTo"/>
        <c:txPr>
          <a:bodyPr/>
          <a:lstStyle/>
          <a:p>
            <a:pPr>
              <a:defRPr sz="1200"/>
            </a:pPr>
            <a:endParaRPr lang="en-US"/>
          </a:p>
        </c:txPr>
        <c:crossAx val="283009536"/>
        <c:crosses val="autoZero"/>
        <c:crossBetween val="between"/>
      </c:valAx>
    </c:plotArea>
    <c:legend>
      <c:legendPos val="b"/>
      <c:overlay val="0"/>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smtClean="0">
                <a:ea typeface="+mn-ea"/>
              </a:defRPr>
            </a:lvl1pPr>
          </a:lstStyle>
          <a:p>
            <a:pPr>
              <a:defRPr/>
            </a:pPr>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wrap="square" lIns="92290" tIns="46145" rIns="92290" bIns="46145" numCol="1" anchor="t" anchorCtr="0" compatLnSpc="1">
            <a:prstTxWarp prst="textNoShape">
              <a:avLst/>
            </a:prstTxWarp>
          </a:bodyPr>
          <a:lstStyle>
            <a:lvl1pPr algn="r">
              <a:defRPr sz="1200"/>
            </a:lvl1pPr>
          </a:lstStyle>
          <a:p>
            <a:fld id="{EA93AC44-CBE1-4BE1-BDB5-F46D4076C339}" type="datetime1">
              <a:rPr lang="en-US"/>
              <a:pPr/>
              <a:t>1/28/2022</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smtClean="0">
                <a:ea typeface="+mn-ea"/>
              </a:defRPr>
            </a:lvl1pPr>
          </a:lstStyle>
          <a:p>
            <a:pPr>
              <a:defRPr/>
            </a:pPr>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wrap="square" lIns="92290" tIns="46145" rIns="92290" bIns="46145" numCol="1" anchor="b" anchorCtr="0" compatLnSpc="1">
            <a:prstTxWarp prst="textNoShape">
              <a:avLst/>
            </a:prstTxWarp>
          </a:bodyPr>
          <a:lstStyle>
            <a:lvl1pPr algn="r">
              <a:defRPr sz="1200"/>
            </a:lvl1pPr>
          </a:lstStyle>
          <a:p>
            <a:fld id="{5D310AE9-A9C3-4A73-8F40-CA36276A0F56}" type="slidenum">
              <a:rPr lang="en-US"/>
              <a:pPr/>
              <a:t>‹#›</a:t>
            </a:fld>
            <a:endParaRPr lang="en-US"/>
          </a:p>
        </p:txBody>
      </p:sp>
    </p:spTree>
    <p:extLst>
      <p:ext uri="{BB962C8B-B14F-4D97-AF65-F5344CB8AC3E}">
        <p14:creationId xmlns:p14="http://schemas.microsoft.com/office/powerpoint/2010/main" val="3872701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0" y="0"/>
            <a:ext cx="3071502" cy="468951"/>
          </a:xfrm>
          <a:prstGeom prst="rect">
            <a:avLst/>
          </a:prstGeom>
          <a:noFill/>
          <a:ln w="9525">
            <a:noFill/>
            <a:miter lim="800000"/>
            <a:headEnd/>
            <a:tailEnd/>
          </a:ln>
          <a:effectLst/>
        </p:spPr>
        <p:txBody>
          <a:bodyPr vert="horz" wrap="square" lIns="93146" tIns="46574" rIns="93146" bIns="46574" numCol="1" anchor="t" anchorCtr="0" compatLnSpc="1">
            <a:prstTxWarp prst="textNoShape">
              <a:avLst/>
            </a:prstTxWarp>
          </a:bodyPr>
          <a:lstStyle>
            <a:lvl1pPr defTabSz="930916">
              <a:spcBef>
                <a:spcPct val="0"/>
              </a:spcBef>
              <a:defRPr sz="1200" b="0">
                <a:latin typeface="Times New Roman" charset="0"/>
                <a:ea typeface="+mn-ea"/>
              </a:defRPr>
            </a:lvl1pPr>
          </a:lstStyle>
          <a:p>
            <a:pPr>
              <a:defRPr/>
            </a:pPr>
            <a:endParaRPr lang="en-US"/>
          </a:p>
        </p:txBody>
      </p:sp>
      <p:sp>
        <p:nvSpPr>
          <p:cNvPr id="11267" name="Rectangle 1027"/>
          <p:cNvSpPr>
            <a:spLocks noGrp="1" noChangeArrowheads="1"/>
          </p:cNvSpPr>
          <p:nvPr>
            <p:ph type="dt" idx="1"/>
          </p:nvPr>
        </p:nvSpPr>
        <p:spPr bwMode="auto">
          <a:xfrm>
            <a:off x="4015099" y="0"/>
            <a:ext cx="3071502" cy="468951"/>
          </a:xfrm>
          <a:prstGeom prst="rect">
            <a:avLst/>
          </a:prstGeom>
          <a:noFill/>
          <a:ln w="9525">
            <a:noFill/>
            <a:miter lim="800000"/>
            <a:headEnd/>
            <a:tailEnd/>
          </a:ln>
          <a:effectLst/>
        </p:spPr>
        <p:txBody>
          <a:bodyPr vert="horz" wrap="square" lIns="93146" tIns="46574" rIns="93146" bIns="46574" numCol="1" anchor="t" anchorCtr="0" compatLnSpc="1">
            <a:prstTxWarp prst="textNoShape">
              <a:avLst/>
            </a:prstTxWarp>
          </a:bodyPr>
          <a:lstStyle>
            <a:lvl1pPr algn="r" defTabSz="930916">
              <a:spcBef>
                <a:spcPct val="0"/>
              </a:spcBef>
              <a:defRPr sz="1200" b="0">
                <a:latin typeface="Times New Roman" charset="0"/>
                <a:ea typeface="+mn-ea"/>
              </a:defRPr>
            </a:lvl1pPr>
          </a:lstStyle>
          <a:p>
            <a:pPr>
              <a:defRPr/>
            </a:pPr>
            <a:endParaRPr lang="en-US"/>
          </a:p>
        </p:txBody>
      </p:sp>
      <p:sp>
        <p:nvSpPr>
          <p:cNvPr id="14340" name="Rectangle 1028"/>
          <p:cNvSpPr>
            <a:spLocks noGrp="1" noRot="1" noChangeAspect="1" noChangeArrowheads="1" noTextEdit="1"/>
          </p:cNvSpPr>
          <p:nvPr>
            <p:ph type="sldImg" idx="2"/>
          </p:nvPr>
        </p:nvSpPr>
        <p:spPr bwMode="auto">
          <a:xfrm>
            <a:off x="1200150" y="703263"/>
            <a:ext cx="4686300" cy="35147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1029"/>
          <p:cNvSpPr>
            <a:spLocks noGrp="1" noChangeArrowheads="1"/>
          </p:cNvSpPr>
          <p:nvPr>
            <p:ph type="body" sz="quarter" idx="3"/>
          </p:nvPr>
        </p:nvSpPr>
        <p:spPr bwMode="auto">
          <a:xfrm>
            <a:off x="945202" y="4452626"/>
            <a:ext cx="5196198" cy="4217350"/>
          </a:xfrm>
          <a:prstGeom prst="rect">
            <a:avLst/>
          </a:prstGeom>
          <a:noFill/>
          <a:ln w="9525">
            <a:noFill/>
            <a:miter lim="800000"/>
            <a:headEnd/>
            <a:tailEnd/>
          </a:ln>
          <a:effectLst/>
        </p:spPr>
        <p:txBody>
          <a:bodyPr vert="horz" wrap="square" lIns="93146" tIns="46574" rIns="93146" bIns="4657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1030"/>
          <p:cNvSpPr>
            <a:spLocks noGrp="1" noChangeArrowheads="1"/>
          </p:cNvSpPr>
          <p:nvPr>
            <p:ph type="ftr" sz="quarter" idx="4"/>
          </p:nvPr>
        </p:nvSpPr>
        <p:spPr bwMode="auto">
          <a:xfrm>
            <a:off x="0" y="8903651"/>
            <a:ext cx="3071502" cy="468950"/>
          </a:xfrm>
          <a:prstGeom prst="rect">
            <a:avLst/>
          </a:prstGeom>
          <a:noFill/>
          <a:ln w="9525">
            <a:noFill/>
            <a:miter lim="800000"/>
            <a:headEnd/>
            <a:tailEnd/>
          </a:ln>
          <a:effectLst/>
        </p:spPr>
        <p:txBody>
          <a:bodyPr vert="horz" wrap="square" lIns="93146" tIns="46574" rIns="93146" bIns="46574" numCol="1" anchor="b" anchorCtr="0" compatLnSpc="1">
            <a:prstTxWarp prst="textNoShape">
              <a:avLst/>
            </a:prstTxWarp>
          </a:bodyPr>
          <a:lstStyle>
            <a:lvl1pPr defTabSz="930916">
              <a:spcBef>
                <a:spcPct val="0"/>
              </a:spcBef>
              <a:defRPr sz="1200" b="0">
                <a:latin typeface="Times New Roman" charset="0"/>
                <a:ea typeface="+mn-ea"/>
              </a:defRPr>
            </a:lvl1pPr>
          </a:lstStyle>
          <a:p>
            <a:pPr>
              <a:defRPr/>
            </a:pPr>
            <a:endParaRPr lang="en-US"/>
          </a:p>
        </p:txBody>
      </p:sp>
      <p:sp>
        <p:nvSpPr>
          <p:cNvPr id="11271" name="Rectangle 1031"/>
          <p:cNvSpPr>
            <a:spLocks noGrp="1" noChangeArrowheads="1"/>
          </p:cNvSpPr>
          <p:nvPr>
            <p:ph type="sldNum" sz="quarter" idx="5"/>
          </p:nvPr>
        </p:nvSpPr>
        <p:spPr bwMode="auto">
          <a:xfrm>
            <a:off x="4015099" y="8903651"/>
            <a:ext cx="3071502" cy="468950"/>
          </a:xfrm>
          <a:prstGeom prst="rect">
            <a:avLst/>
          </a:prstGeom>
          <a:noFill/>
          <a:ln w="9525">
            <a:noFill/>
            <a:miter lim="800000"/>
            <a:headEnd/>
            <a:tailEnd/>
          </a:ln>
          <a:effectLst/>
        </p:spPr>
        <p:txBody>
          <a:bodyPr vert="horz" wrap="square" lIns="93146" tIns="46574" rIns="93146" bIns="46574" numCol="1" anchor="b" anchorCtr="0" compatLnSpc="1">
            <a:prstTxWarp prst="textNoShape">
              <a:avLst/>
            </a:prstTxWarp>
          </a:bodyPr>
          <a:lstStyle>
            <a:lvl1pPr algn="r" defTabSz="930916">
              <a:spcBef>
                <a:spcPct val="0"/>
              </a:spcBef>
              <a:defRPr sz="1200" b="0">
                <a:latin typeface="Times New Roman" charset="0"/>
              </a:defRPr>
            </a:lvl1pPr>
          </a:lstStyle>
          <a:p>
            <a:fld id="{F17C6D73-4BAD-4FC4-A084-DAB13A9A9E5A}" type="slidenum">
              <a:rPr lang="en-US"/>
              <a:pPr/>
              <a:t>‹#›</a:t>
            </a:fld>
            <a:endParaRPr lang="en-US"/>
          </a:p>
        </p:txBody>
      </p:sp>
    </p:spTree>
    <p:extLst>
      <p:ext uri="{BB962C8B-B14F-4D97-AF65-F5344CB8AC3E}">
        <p14:creationId xmlns:p14="http://schemas.microsoft.com/office/powerpoint/2010/main" val="9953379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Geneva" charset="-128"/>
        <a:cs typeface="Geneva" charset="-128"/>
      </a:defRPr>
    </a:lvl1pPr>
    <a:lvl2pPr marL="457200" algn="l" rtl="0" eaLnBrk="0" fontAlgn="base" hangingPunct="0">
      <a:spcBef>
        <a:spcPct val="30000"/>
      </a:spcBef>
      <a:spcAft>
        <a:spcPct val="0"/>
      </a:spcAft>
      <a:defRPr sz="1200" kern="1200">
        <a:solidFill>
          <a:schemeClr val="tx1"/>
        </a:solidFill>
        <a:latin typeface="Times New Roman" charset="0"/>
        <a:ea typeface="Geneva" charset="-128"/>
        <a:cs typeface="Geneva" charset="0"/>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latin typeface="Times New Roman" pitchFamily="18" charset="0"/>
                <a:ea typeface="Geneva" charset="0"/>
                <a:cs typeface="Geneva" charset="0"/>
              </a:rPr>
              <a:t>  </a:t>
            </a:r>
          </a:p>
          <a:p>
            <a:endParaRPr lang="en-US" altLang="en-US" dirty="0">
              <a:latin typeface="Times New Roman" pitchFamily="18" charset="0"/>
              <a:ea typeface="Geneva" charset="0"/>
              <a:cs typeface="Geneva" charset="0"/>
            </a:endParaRP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sz="1000" b="1">
                <a:solidFill>
                  <a:schemeClr val="tx1"/>
                </a:solidFill>
                <a:latin typeface="Arial" charset="0"/>
                <a:ea typeface="ＭＳ Ｐゴシック" charset="-128"/>
              </a:defRPr>
            </a:lvl1pPr>
            <a:lvl2pPr marL="742950" indent="-285750" defTabSz="922338">
              <a:defRPr sz="1000" b="1">
                <a:solidFill>
                  <a:schemeClr val="tx1"/>
                </a:solidFill>
                <a:latin typeface="Arial" charset="0"/>
                <a:ea typeface="ＭＳ Ｐゴシック" charset="-128"/>
              </a:defRPr>
            </a:lvl2pPr>
            <a:lvl3pPr marL="1143000" indent="-228600" defTabSz="922338">
              <a:defRPr sz="1000" b="1">
                <a:solidFill>
                  <a:schemeClr val="tx1"/>
                </a:solidFill>
                <a:latin typeface="Arial" charset="0"/>
                <a:ea typeface="ＭＳ Ｐゴシック" charset="-128"/>
              </a:defRPr>
            </a:lvl3pPr>
            <a:lvl4pPr marL="1600200" indent="-228600" defTabSz="922338">
              <a:defRPr sz="1000" b="1">
                <a:solidFill>
                  <a:schemeClr val="tx1"/>
                </a:solidFill>
                <a:latin typeface="Arial" charset="0"/>
                <a:ea typeface="ＭＳ Ｐゴシック" charset="-128"/>
              </a:defRPr>
            </a:lvl4pPr>
            <a:lvl5pPr marL="2057400" indent="-228600" defTabSz="922338">
              <a:defRPr sz="1000" b="1">
                <a:solidFill>
                  <a:schemeClr val="tx1"/>
                </a:solidFill>
                <a:latin typeface="Arial" charset="0"/>
                <a:ea typeface="ＭＳ Ｐゴシック" charset="-128"/>
              </a:defRPr>
            </a:lvl5pPr>
            <a:lvl6pPr marL="2514600" indent="-228600" defTabSz="922338" eaLnBrk="0" fontAlgn="base" hangingPunct="0">
              <a:spcBef>
                <a:spcPct val="50000"/>
              </a:spcBef>
              <a:spcAft>
                <a:spcPct val="0"/>
              </a:spcAft>
              <a:defRPr sz="1000" b="1">
                <a:solidFill>
                  <a:schemeClr val="tx1"/>
                </a:solidFill>
                <a:latin typeface="Arial" charset="0"/>
                <a:ea typeface="ＭＳ Ｐゴシック" charset="-128"/>
              </a:defRPr>
            </a:lvl6pPr>
            <a:lvl7pPr marL="2971800" indent="-228600" defTabSz="922338" eaLnBrk="0" fontAlgn="base" hangingPunct="0">
              <a:spcBef>
                <a:spcPct val="50000"/>
              </a:spcBef>
              <a:spcAft>
                <a:spcPct val="0"/>
              </a:spcAft>
              <a:defRPr sz="1000" b="1">
                <a:solidFill>
                  <a:schemeClr val="tx1"/>
                </a:solidFill>
                <a:latin typeface="Arial" charset="0"/>
                <a:ea typeface="ＭＳ Ｐゴシック" charset="-128"/>
              </a:defRPr>
            </a:lvl7pPr>
            <a:lvl8pPr marL="3429000" indent="-228600" defTabSz="922338" eaLnBrk="0" fontAlgn="base" hangingPunct="0">
              <a:spcBef>
                <a:spcPct val="50000"/>
              </a:spcBef>
              <a:spcAft>
                <a:spcPct val="0"/>
              </a:spcAft>
              <a:defRPr sz="1000" b="1">
                <a:solidFill>
                  <a:schemeClr val="tx1"/>
                </a:solidFill>
                <a:latin typeface="Arial" charset="0"/>
                <a:ea typeface="ＭＳ Ｐゴシック" charset="-128"/>
              </a:defRPr>
            </a:lvl8pPr>
            <a:lvl9pPr marL="3886200" indent="-228600" defTabSz="922338" eaLnBrk="0" fontAlgn="base" hangingPunct="0">
              <a:spcBef>
                <a:spcPct val="50000"/>
              </a:spcBef>
              <a:spcAft>
                <a:spcPct val="0"/>
              </a:spcAft>
              <a:defRPr sz="1000" b="1">
                <a:solidFill>
                  <a:schemeClr val="tx1"/>
                </a:solidFill>
                <a:latin typeface="Arial" charset="0"/>
                <a:ea typeface="ＭＳ Ｐゴシック" charset="-128"/>
              </a:defRPr>
            </a:lvl9pPr>
          </a:lstStyle>
          <a:p>
            <a:fld id="{36558EAD-EEB8-4B8B-B900-2A6CE6189CC7}" type="slidenum">
              <a:rPr lang="en-US" altLang="en-US" sz="1200" b="0" smtClean="0">
                <a:latin typeface="Times New Roman" pitchFamily="18" charset="0"/>
              </a:rPr>
              <a:pPr/>
              <a:t>1</a:t>
            </a:fld>
            <a:endParaRPr lang="en-US" altLang="en-US" sz="1200" b="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a:extLst>
              <a:ext uri="{FF2B5EF4-FFF2-40B4-BE49-F238E27FC236}">
                <a16:creationId xmlns:a16="http://schemas.microsoft.com/office/drawing/2014/main" id="{DB7ED82C-D7BA-4BB9-9DEB-03155EB4D050}"/>
              </a:ext>
            </a:extLst>
          </p:cNvPr>
          <p:cNvSpPr>
            <a:spLocks noGrp="1"/>
          </p:cNvSpPr>
          <p:nvPr>
            <p:ph type="sldNum" sz="quarter" idx="5"/>
          </p:nvPr>
        </p:nvSpPr>
        <p:spPr/>
        <p:txBody>
          <a:bodyPr/>
          <a:lstStyle/>
          <a:p>
            <a:fld id="{F17C6D73-4BAD-4FC4-A084-DAB13A9A9E5A}" type="slidenum">
              <a:rPr lang="en-US" smtClean="0"/>
              <a:pPr/>
              <a:t>2</a:t>
            </a:fld>
            <a:endParaRPr lang="en-US" dirty="0"/>
          </a:p>
        </p:txBody>
      </p:sp>
      <p:sp>
        <p:nvSpPr>
          <p:cNvPr id="6" name="Footer Placeholder 5">
            <a:extLst>
              <a:ext uri="{FF2B5EF4-FFF2-40B4-BE49-F238E27FC236}">
                <a16:creationId xmlns:a16="http://schemas.microsoft.com/office/drawing/2014/main" id="{8D481F6D-C6C5-4703-A752-ABABB8B38106}"/>
              </a:ext>
            </a:extLst>
          </p:cNvPr>
          <p:cNvSpPr>
            <a:spLocks noGrp="1"/>
          </p:cNvSpPr>
          <p:nvPr>
            <p:ph type="ftr" sz="quarter" idx="4"/>
          </p:nvPr>
        </p:nvSpPr>
        <p:spPr/>
        <p:txBody>
          <a:bodyPr/>
          <a:lstStyle/>
          <a:p>
            <a:pPr>
              <a:defRPr/>
            </a:pPr>
            <a:endParaRPr lang="en-US" dirty="0"/>
          </a:p>
        </p:txBody>
      </p:sp>
    </p:spTree>
    <p:extLst>
      <p:ext uri="{BB962C8B-B14F-4D97-AF65-F5344CB8AC3E}">
        <p14:creationId xmlns:p14="http://schemas.microsoft.com/office/powerpoint/2010/main" val="2369752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Reform</a:t>
            </a:r>
            <a:r>
              <a:rPr lang="en-US" baseline="0" dirty="0"/>
              <a:t> Plan 2030- Res 12.03, Commercial 9.33, Industrial 4.81  - ind and com is mostly due to usage change (com) and less non-firm</a:t>
            </a:r>
            <a:endParaRPr lang="en-US" dirty="0"/>
          </a:p>
        </p:txBody>
      </p:sp>
      <p:sp>
        <p:nvSpPr>
          <p:cNvPr id="6" name="Slide Number Placeholder 5"/>
          <p:cNvSpPr>
            <a:spLocks noGrp="1"/>
          </p:cNvSpPr>
          <p:nvPr>
            <p:ph type="sldNum" sz="quarter" idx="12"/>
          </p:nvPr>
        </p:nvSpPr>
        <p:spPr/>
        <p:txBody>
          <a:bodyPr/>
          <a:lstStyle/>
          <a:p>
            <a:pPr marL="0" marR="0" lvl="0" indent="0" algn="r" defTabSz="948538" rtl="0" eaLnBrk="0" fontAlgn="base" latinLnBrk="0" hangingPunct="0">
              <a:lnSpc>
                <a:spcPct val="100000"/>
              </a:lnSpc>
              <a:spcBef>
                <a:spcPct val="0"/>
              </a:spcBef>
              <a:spcAft>
                <a:spcPct val="0"/>
              </a:spcAft>
              <a:buClrTx/>
              <a:buSzTx/>
              <a:buFontTx/>
              <a:buNone/>
              <a:tabLst/>
              <a:defRPr/>
            </a:pPr>
            <a:fld id="{656199C7-8118-4C81-8257-DDD0EDEC20EB}" type="slidenum">
              <a:rPr kumimoji="0" lang="en-US" sz="1200" b="0" i="0" u="none" strike="noStrike" kern="1200" cap="none" spc="0" normalizeH="0" baseline="0" noProof="0">
                <a:ln>
                  <a:noFill/>
                </a:ln>
                <a:solidFill>
                  <a:srgbClr val="000000"/>
                </a:solidFill>
                <a:effectLst/>
                <a:uLnTx/>
                <a:uFillTx/>
                <a:latin typeface="Times New Roman" pitchFamily="18" charset="0"/>
                <a:ea typeface="ＭＳ Ｐゴシック" pitchFamily="-16" charset="-128"/>
                <a:cs typeface="+mn-cs"/>
              </a:rPr>
              <a:pPr marL="0" marR="0" lvl="0" indent="0" algn="r" defTabSz="948538"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dirty="0">
              <a:ln>
                <a:noFill/>
              </a:ln>
              <a:solidFill>
                <a:srgbClr val="000000"/>
              </a:solidFill>
              <a:effectLst/>
              <a:uLnTx/>
              <a:uFillTx/>
              <a:latin typeface="Times New Roman" pitchFamily="18" charset="0"/>
              <a:ea typeface="ＭＳ Ｐゴシック" pitchFamily="-16" charset="-128"/>
              <a:cs typeface="+mn-cs"/>
            </a:endParaRPr>
          </a:p>
        </p:txBody>
      </p:sp>
    </p:spTree>
    <p:extLst>
      <p:ext uri="{BB962C8B-B14F-4D97-AF65-F5344CB8AC3E}">
        <p14:creationId xmlns:p14="http://schemas.microsoft.com/office/powerpoint/2010/main" val="3638182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7C6D73-4BAD-4FC4-A084-DAB13A9A9E5A}" type="slidenum">
              <a:rPr lang="en-US" smtClean="0"/>
              <a:pPr/>
              <a:t>4</a:t>
            </a:fld>
            <a:endParaRPr lang="en-US"/>
          </a:p>
        </p:txBody>
      </p:sp>
    </p:spTree>
    <p:extLst>
      <p:ext uri="{BB962C8B-B14F-4D97-AF65-F5344CB8AC3E}">
        <p14:creationId xmlns:p14="http://schemas.microsoft.com/office/powerpoint/2010/main" val="1996137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17C6D73-4BAD-4FC4-A084-DAB13A9A9E5A}" type="slidenum">
              <a:rPr lang="en-US" smtClean="0"/>
              <a:pPr/>
              <a:t>5</a:t>
            </a:fld>
            <a:endParaRPr lang="en-US"/>
          </a:p>
        </p:txBody>
      </p:sp>
    </p:spTree>
    <p:extLst>
      <p:ext uri="{BB962C8B-B14F-4D97-AF65-F5344CB8AC3E}">
        <p14:creationId xmlns:p14="http://schemas.microsoft.com/office/powerpoint/2010/main" val="21310773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48507">
              <a:defRPr/>
            </a:pPr>
            <a:r>
              <a:rPr lang="en-US" b="1" dirty="0">
                <a:effectLst/>
                <a:latin typeface="Times New Roman" panose="02020603050405020304" pitchFamily="18" charset="0"/>
                <a:ea typeface="Calibri"/>
                <a:cs typeface="Times New Roman" panose="02020603050405020304" pitchFamily="18" charset="0"/>
              </a:rPr>
              <a:t>Slide 17 – 2030 System Mix, Rahul Dembla</a:t>
            </a:r>
            <a:endParaRPr lang="en-US" dirty="0">
              <a:effectLst/>
              <a:latin typeface="Times New Roman" panose="02020603050405020304" pitchFamily="18" charset="0"/>
              <a:ea typeface="Calibri"/>
              <a:cs typeface="Times New Roman" panose="02020603050405020304" pitchFamily="18" charset="0"/>
            </a:endParaRPr>
          </a:p>
          <a:p>
            <a:pPr>
              <a:lnSpc>
                <a:spcPct val="107000"/>
              </a:lnSpc>
              <a:spcBef>
                <a:spcPts val="446"/>
              </a:spcBef>
              <a:spcAft>
                <a:spcPts val="0"/>
              </a:spcAft>
            </a:pPr>
            <a:r>
              <a:rPr lang="en-US" kern="1200" dirty="0">
                <a:solidFill>
                  <a:srgbClr val="000000"/>
                </a:solidFill>
                <a:effectLst/>
                <a:latin typeface="Times New Roman" panose="02020603050405020304" pitchFamily="18" charset="0"/>
                <a:ea typeface="Geneva"/>
                <a:cs typeface="Times New Roman" panose="02020603050405020304" pitchFamily="18" charset="0"/>
              </a:rPr>
              <a:t>As you can see from our most recent 2020 Resource Plan, in 2030 Santee Cooper significantly improves fuel diversity and flexibility.  Our future power supply is comprised of more solar, less coal and 55% fewer emissions.</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446"/>
              </a:spcBef>
              <a:spcAft>
                <a:spcPts val="0"/>
              </a:spcAft>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6" name="Slide Number Placeholder 5"/>
          <p:cNvSpPr>
            <a:spLocks noGrp="1"/>
          </p:cNvSpPr>
          <p:nvPr>
            <p:ph type="sldNum" sz="quarter" idx="12"/>
          </p:nvPr>
        </p:nvSpPr>
        <p:spPr/>
        <p:txBody>
          <a:bodyPr/>
          <a:lstStyle/>
          <a:p>
            <a:pPr>
              <a:defRPr/>
            </a:pPr>
            <a:fld id="{656199C7-8118-4C81-8257-DDD0EDEC20EB}" type="slidenum">
              <a:rPr lang="en-US" smtClean="0"/>
              <a:pPr>
                <a:defRPr/>
              </a:pPr>
              <a:t>9</a:t>
            </a:fld>
            <a:endParaRPr lang="en-US"/>
          </a:p>
        </p:txBody>
      </p:sp>
    </p:spTree>
    <p:extLst>
      <p:ext uri="{BB962C8B-B14F-4D97-AF65-F5344CB8AC3E}">
        <p14:creationId xmlns:p14="http://schemas.microsoft.com/office/powerpoint/2010/main" val="3082297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dirty="0">
                <a:solidFill>
                  <a:srgbClr val="000000"/>
                </a:solidFill>
                <a:latin typeface="Calibri" panose="020F0502020204030204" pitchFamily="34" charset="0"/>
                <a:cs typeface="Calibri" panose="020F0502020204030204" pitchFamily="34" charset="0"/>
              </a:rPr>
              <a:t>Cumulative PTS reflects payments made from 1948 through 2019</a:t>
            </a:r>
          </a:p>
          <a:p>
            <a:endParaRPr lang="en-US" altLang="en-US" dirty="0">
              <a:latin typeface="Times New Roman" pitchFamily="18" charset="0"/>
              <a:ea typeface="Geneva" charset="0"/>
              <a:cs typeface="Geneva" charset="0"/>
            </a:endParaRP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2338">
              <a:defRPr sz="1000" b="1">
                <a:solidFill>
                  <a:schemeClr val="tx1"/>
                </a:solidFill>
                <a:latin typeface="Arial" charset="0"/>
                <a:ea typeface="ＭＳ Ｐゴシック" charset="-128"/>
              </a:defRPr>
            </a:lvl1pPr>
            <a:lvl2pPr marL="742950" indent="-285750" defTabSz="922338">
              <a:defRPr sz="1000" b="1">
                <a:solidFill>
                  <a:schemeClr val="tx1"/>
                </a:solidFill>
                <a:latin typeface="Arial" charset="0"/>
                <a:ea typeface="ＭＳ Ｐゴシック" charset="-128"/>
              </a:defRPr>
            </a:lvl2pPr>
            <a:lvl3pPr marL="1143000" indent="-228600" defTabSz="922338">
              <a:defRPr sz="1000" b="1">
                <a:solidFill>
                  <a:schemeClr val="tx1"/>
                </a:solidFill>
                <a:latin typeface="Arial" charset="0"/>
                <a:ea typeface="ＭＳ Ｐゴシック" charset="-128"/>
              </a:defRPr>
            </a:lvl3pPr>
            <a:lvl4pPr marL="1600200" indent="-228600" defTabSz="922338">
              <a:defRPr sz="1000" b="1">
                <a:solidFill>
                  <a:schemeClr val="tx1"/>
                </a:solidFill>
                <a:latin typeface="Arial" charset="0"/>
                <a:ea typeface="ＭＳ Ｐゴシック" charset="-128"/>
              </a:defRPr>
            </a:lvl4pPr>
            <a:lvl5pPr marL="2057400" indent="-228600" defTabSz="922338">
              <a:defRPr sz="1000" b="1">
                <a:solidFill>
                  <a:schemeClr val="tx1"/>
                </a:solidFill>
                <a:latin typeface="Arial" charset="0"/>
                <a:ea typeface="ＭＳ Ｐゴシック" charset="-128"/>
              </a:defRPr>
            </a:lvl5pPr>
            <a:lvl6pPr marL="2514600" indent="-228600" defTabSz="922338" eaLnBrk="0" fontAlgn="base" hangingPunct="0">
              <a:spcBef>
                <a:spcPct val="50000"/>
              </a:spcBef>
              <a:spcAft>
                <a:spcPct val="0"/>
              </a:spcAft>
              <a:defRPr sz="1000" b="1">
                <a:solidFill>
                  <a:schemeClr val="tx1"/>
                </a:solidFill>
                <a:latin typeface="Arial" charset="0"/>
                <a:ea typeface="ＭＳ Ｐゴシック" charset="-128"/>
              </a:defRPr>
            </a:lvl6pPr>
            <a:lvl7pPr marL="2971800" indent="-228600" defTabSz="922338" eaLnBrk="0" fontAlgn="base" hangingPunct="0">
              <a:spcBef>
                <a:spcPct val="50000"/>
              </a:spcBef>
              <a:spcAft>
                <a:spcPct val="0"/>
              </a:spcAft>
              <a:defRPr sz="1000" b="1">
                <a:solidFill>
                  <a:schemeClr val="tx1"/>
                </a:solidFill>
                <a:latin typeface="Arial" charset="0"/>
                <a:ea typeface="ＭＳ Ｐゴシック" charset="-128"/>
              </a:defRPr>
            </a:lvl7pPr>
            <a:lvl8pPr marL="3429000" indent="-228600" defTabSz="922338" eaLnBrk="0" fontAlgn="base" hangingPunct="0">
              <a:spcBef>
                <a:spcPct val="50000"/>
              </a:spcBef>
              <a:spcAft>
                <a:spcPct val="0"/>
              </a:spcAft>
              <a:defRPr sz="1000" b="1">
                <a:solidFill>
                  <a:schemeClr val="tx1"/>
                </a:solidFill>
                <a:latin typeface="Arial" charset="0"/>
                <a:ea typeface="ＭＳ Ｐゴシック" charset="-128"/>
              </a:defRPr>
            </a:lvl8pPr>
            <a:lvl9pPr marL="3886200" indent="-228600" defTabSz="922338" eaLnBrk="0" fontAlgn="base" hangingPunct="0">
              <a:spcBef>
                <a:spcPct val="50000"/>
              </a:spcBef>
              <a:spcAft>
                <a:spcPct val="0"/>
              </a:spcAft>
              <a:defRPr sz="1000" b="1">
                <a:solidFill>
                  <a:schemeClr val="tx1"/>
                </a:solidFill>
                <a:latin typeface="Arial" charset="0"/>
                <a:ea typeface="ＭＳ Ｐゴシック" charset="-128"/>
              </a:defRPr>
            </a:lvl9pPr>
          </a:lstStyle>
          <a:p>
            <a:fld id="{90D723CA-9224-45CF-9CD7-866C78FD7CB2}" type="slidenum">
              <a:rPr lang="en-US" altLang="en-US" sz="1200" b="0" smtClean="0">
                <a:latin typeface="Times New Roman" pitchFamily="18" charset="0"/>
              </a:rPr>
              <a:pPr/>
              <a:t>10</a:t>
            </a:fld>
            <a:endParaRPr lang="en-US" altLang="en-US" sz="1200" b="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sc_corporate_rgb357.eps"/>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423025" y="347663"/>
            <a:ext cx="2286000" cy="652462"/>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pic>
      <p:sp>
        <p:nvSpPr>
          <p:cNvPr id="10242" name="Rectangle 2"/>
          <p:cNvSpPr>
            <a:spLocks noGrp="1" noChangeArrowheads="1"/>
          </p:cNvSpPr>
          <p:nvPr>
            <p:ph type="ctrTitle"/>
          </p:nvPr>
        </p:nvSpPr>
        <p:spPr>
          <a:xfrm>
            <a:off x="685800" y="2286000"/>
            <a:ext cx="7772400" cy="1143000"/>
          </a:xfrm>
        </p:spPr>
        <p:txBody>
          <a:bodyPr/>
          <a:lstStyle>
            <a:lvl1pPr algn="ctr">
              <a:defRPr>
                <a:latin typeface="Garamond"/>
                <a:cs typeface="Garamond"/>
              </a:defRPr>
            </a:lvl1pPr>
          </a:lstStyle>
          <a:p>
            <a:r>
              <a:rPr lang="en-US" dirty="0"/>
              <a:t>Click to edit Master title style</a:t>
            </a:r>
          </a:p>
        </p:txBody>
      </p:sp>
      <p:sp>
        <p:nvSpPr>
          <p:cNvPr id="102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dirty="0"/>
              <a:t>Click to edit Master subtitle style</a:t>
            </a:r>
          </a:p>
        </p:txBody>
      </p:sp>
      <p:sp>
        <p:nvSpPr>
          <p:cNvPr id="5" name="Rectangle 4"/>
          <p:cNvSpPr>
            <a:spLocks noGrp="1" noChangeArrowheads="1"/>
          </p:cNvSpPr>
          <p:nvPr>
            <p:ph type="dt" sz="half" idx="10"/>
          </p:nvPr>
        </p:nvSpPr>
        <p:spPr bwMode="auto">
          <a:xfrm>
            <a:off x="685800" y="6248400"/>
            <a:ext cx="1905000" cy="457200"/>
          </a:xfrm>
          <a:ln>
            <a:miter lim="800000"/>
            <a:headEnd/>
            <a:tailEnd/>
          </a:ln>
        </p:spPr>
        <p:txBody>
          <a:bodyPr anchor="t"/>
          <a:lstStyle>
            <a:lvl1pPr eaLnBrk="0" hangingPunct="0">
              <a:defRPr sz="1400">
                <a:solidFill>
                  <a:schemeClr val="tx1"/>
                </a:solidFill>
                <a:latin typeface="Times New Roman" charset="0"/>
              </a:defRPr>
            </a:lvl1pPr>
          </a:lstStyle>
          <a:p>
            <a:pPr>
              <a:defRPr/>
            </a:pPr>
            <a:endParaRPr lang="en-US"/>
          </a:p>
        </p:txBody>
      </p:sp>
      <p:sp>
        <p:nvSpPr>
          <p:cNvPr id="6" name="Rectangle 5"/>
          <p:cNvSpPr>
            <a:spLocks noGrp="1" noChangeArrowheads="1"/>
          </p:cNvSpPr>
          <p:nvPr>
            <p:ph type="ftr" sz="quarter" idx="11"/>
          </p:nvPr>
        </p:nvSpPr>
        <p:spPr bwMode="auto">
          <a:xfrm>
            <a:off x="3124200" y="6248400"/>
            <a:ext cx="2895600" cy="457200"/>
          </a:xfrm>
          <a:ln>
            <a:miter lim="800000"/>
            <a:headEnd/>
            <a:tailEnd/>
          </a:ln>
        </p:spPr>
        <p:txBody>
          <a:bodyPr anchor="t"/>
          <a:lstStyle>
            <a:lvl1pPr eaLnBrk="0" hangingPunct="0">
              <a:defRPr sz="1400">
                <a:latin typeface="Times New Roman" charset="0"/>
              </a:defRPr>
            </a:lvl1pPr>
          </a:lstStyle>
          <a:p>
            <a:pPr>
              <a:defRPr/>
            </a:pPr>
            <a:endParaRPr lang="en-US"/>
          </a:p>
        </p:txBody>
      </p:sp>
    </p:spTree>
    <p:extLst>
      <p:ext uri="{BB962C8B-B14F-4D97-AF65-F5344CB8AC3E}">
        <p14:creationId xmlns:p14="http://schemas.microsoft.com/office/powerpoint/2010/main" val="15002705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r>
              <a:rPr lang="en-US"/>
              <a:t>date-unit no-pres no-</a:t>
            </a:r>
            <a:fld id="{2870C864-E791-462F-A31E-165594F060D4}" type="slidenum">
              <a:rPr lang="en-US"/>
              <a:pPr/>
              <a:t>‹#›</a:t>
            </a:fld>
            <a:endParaRPr lang="en-US"/>
          </a:p>
        </p:txBody>
      </p:sp>
    </p:spTree>
    <p:extLst>
      <p:ext uri="{BB962C8B-B14F-4D97-AF65-F5344CB8AC3E}">
        <p14:creationId xmlns:p14="http://schemas.microsoft.com/office/powerpoint/2010/main" val="79626300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r>
              <a:rPr lang="en-US"/>
              <a:t>date-unit no-pres no-</a:t>
            </a:r>
            <a:fld id="{AF2D0352-29C4-4E2C-85E7-DD8F93D32002}" type="slidenum">
              <a:rPr lang="en-US"/>
              <a:pPr/>
              <a:t>‹#›</a:t>
            </a:fld>
            <a:endParaRPr lang="en-US"/>
          </a:p>
        </p:txBody>
      </p:sp>
    </p:spTree>
    <p:extLst>
      <p:ext uri="{BB962C8B-B14F-4D97-AF65-F5344CB8AC3E}">
        <p14:creationId xmlns:p14="http://schemas.microsoft.com/office/powerpoint/2010/main" val="3444626765"/>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76200"/>
            <a:ext cx="2133600" cy="6270625"/>
          </a:xfrm>
        </p:spPr>
        <p:txBody>
          <a:bodyPr vert="eaVert"/>
          <a:lstStyle>
            <a:lvl1pPr>
              <a:defRPr>
                <a:latin typeface="Garamond"/>
                <a:cs typeface="Garamond"/>
              </a:defRPr>
            </a:lvl1pPr>
          </a:lstStyle>
          <a:p>
            <a:r>
              <a:rPr lang="en-US" dirty="0"/>
              <a:t>Click to edit Master title style</a:t>
            </a:r>
          </a:p>
        </p:txBody>
      </p:sp>
      <p:sp>
        <p:nvSpPr>
          <p:cNvPr id="3" name="Vertical Text Placeholder 2"/>
          <p:cNvSpPr>
            <a:spLocks noGrp="1"/>
          </p:cNvSpPr>
          <p:nvPr>
            <p:ph type="body" orient="vert" idx="1"/>
          </p:nvPr>
        </p:nvSpPr>
        <p:spPr>
          <a:xfrm>
            <a:off x="152400" y="76200"/>
            <a:ext cx="6248400" cy="62706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r>
              <a:rPr lang="en-US"/>
              <a:t>date-unit no-pres no-</a:t>
            </a:r>
            <a:fld id="{88BC31D9-0E70-4DA7-A82B-3692F3215CE9}" type="slidenum">
              <a:rPr lang="en-US"/>
              <a:pPr/>
              <a:t>‹#›</a:t>
            </a:fld>
            <a:endParaRPr lang="en-US"/>
          </a:p>
        </p:txBody>
      </p:sp>
    </p:spTree>
    <p:extLst>
      <p:ext uri="{BB962C8B-B14F-4D97-AF65-F5344CB8AC3E}">
        <p14:creationId xmlns:p14="http://schemas.microsoft.com/office/powerpoint/2010/main" val="399101745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5800" y="2286000"/>
            <a:ext cx="7772400" cy="1143000"/>
          </a:xfrm>
        </p:spPr>
        <p:txBody>
          <a:bodyPr/>
          <a:lstStyle>
            <a:lvl1pPr algn="ctr">
              <a:defRPr>
                <a:latin typeface="Garamond"/>
                <a:cs typeface="Garamond"/>
              </a:defRPr>
            </a:lvl1pPr>
          </a:lstStyle>
          <a:p>
            <a:r>
              <a:rPr lang="en-US" dirty="0"/>
              <a:t>Click to edit Master title style</a:t>
            </a:r>
          </a:p>
        </p:txBody>
      </p:sp>
      <p:sp>
        <p:nvSpPr>
          <p:cNvPr id="102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dirty="0"/>
              <a:t>Click to edit Master subtitle style</a:t>
            </a:r>
          </a:p>
        </p:txBody>
      </p:sp>
      <p:sp>
        <p:nvSpPr>
          <p:cNvPr id="5" name="Rectangle 4"/>
          <p:cNvSpPr>
            <a:spLocks noGrp="1" noChangeArrowheads="1"/>
          </p:cNvSpPr>
          <p:nvPr>
            <p:ph type="dt" sz="half" idx="10"/>
          </p:nvPr>
        </p:nvSpPr>
        <p:spPr bwMode="auto">
          <a:xfrm>
            <a:off x="685800" y="6248400"/>
            <a:ext cx="1905000" cy="457200"/>
          </a:xfrm>
          <a:ln>
            <a:miter lim="800000"/>
            <a:headEnd/>
            <a:tailEnd/>
          </a:ln>
        </p:spPr>
        <p:txBody>
          <a:bodyPr anchor="t"/>
          <a:lstStyle>
            <a:lvl1pPr eaLnBrk="0" hangingPunct="0">
              <a:defRPr sz="1400">
                <a:solidFill>
                  <a:schemeClr val="tx1"/>
                </a:solidFill>
                <a:latin typeface="Times New Roman" charset="0"/>
              </a:defRPr>
            </a:lvl1pPr>
          </a:lstStyle>
          <a:p>
            <a:pPr>
              <a:defRPr/>
            </a:pPr>
            <a:endParaRPr lang="en-US"/>
          </a:p>
        </p:txBody>
      </p:sp>
      <p:sp>
        <p:nvSpPr>
          <p:cNvPr id="6" name="Rectangle 5"/>
          <p:cNvSpPr>
            <a:spLocks noGrp="1" noChangeArrowheads="1"/>
          </p:cNvSpPr>
          <p:nvPr>
            <p:ph type="ftr" sz="quarter" idx="11"/>
          </p:nvPr>
        </p:nvSpPr>
        <p:spPr bwMode="auto">
          <a:xfrm>
            <a:off x="3124200" y="6248400"/>
            <a:ext cx="2895600" cy="457200"/>
          </a:xfrm>
          <a:ln>
            <a:miter lim="800000"/>
            <a:headEnd/>
            <a:tailEnd/>
          </a:ln>
        </p:spPr>
        <p:txBody>
          <a:bodyPr anchor="t"/>
          <a:lstStyle>
            <a:lvl1pPr eaLnBrk="0" hangingPunct="0">
              <a:defRPr sz="1400">
                <a:latin typeface="Times New Roman" charset="0"/>
              </a:defRPr>
            </a:lvl1pPr>
          </a:lstStyle>
          <a:p>
            <a:pPr>
              <a:defRPr/>
            </a:pPr>
            <a:endParaRPr lang="en-US"/>
          </a:p>
        </p:txBody>
      </p:sp>
    </p:spTree>
    <p:extLst>
      <p:ext uri="{BB962C8B-B14F-4D97-AF65-F5344CB8AC3E}">
        <p14:creationId xmlns:p14="http://schemas.microsoft.com/office/powerpoint/2010/main" val="40665140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Garamond"/>
                <a:cs typeface="Garamond"/>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r>
              <a:rPr lang="en-US"/>
              <a:t>date-unit no-pres no-</a:t>
            </a:r>
            <a:fld id="{966A1B0A-0F7F-44CC-BB6C-D2CF8409B388}" type="slidenum">
              <a:rPr lang="en-US"/>
              <a:pPr/>
              <a:t>‹#›</a:t>
            </a:fld>
            <a:endParaRPr lang="en-US"/>
          </a:p>
        </p:txBody>
      </p:sp>
    </p:spTree>
    <p:extLst>
      <p:ext uri="{BB962C8B-B14F-4D97-AF65-F5344CB8AC3E}">
        <p14:creationId xmlns:p14="http://schemas.microsoft.com/office/powerpoint/2010/main" val="295614184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Garamond"/>
                <a:cs typeface="Garamond"/>
              </a:defRPr>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r>
              <a:rPr lang="en-US"/>
              <a:t>date-unit no-pres no-</a:t>
            </a:r>
            <a:fld id="{44CF07C9-AF63-49B7-9075-8228785B7006}" type="slidenum">
              <a:rPr lang="en-US"/>
              <a:pPr/>
              <a:t>‹#›</a:t>
            </a:fld>
            <a:endParaRPr lang="en-US"/>
          </a:p>
        </p:txBody>
      </p:sp>
    </p:spTree>
    <p:extLst>
      <p:ext uri="{BB962C8B-B14F-4D97-AF65-F5344CB8AC3E}">
        <p14:creationId xmlns:p14="http://schemas.microsoft.com/office/powerpoint/2010/main" val="254338777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371600"/>
            <a:ext cx="4038600" cy="49752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371600"/>
            <a:ext cx="4038600" cy="49752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itle 1"/>
          <p:cNvSpPr>
            <a:spLocks noGrp="1"/>
          </p:cNvSpPr>
          <p:nvPr>
            <p:ph type="title"/>
          </p:nvPr>
        </p:nvSpPr>
        <p:spPr>
          <a:xfrm>
            <a:off x="152400" y="76200"/>
            <a:ext cx="7010400" cy="1066800"/>
          </a:xfrm>
        </p:spPr>
        <p:txBody>
          <a:bodyPr/>
          <a:lstStyle>
            <a:lvl1pPr>
              <a:defRPr>
                <a:latin typeface="Garamond"/>
                <a:cs typeface="Garamond"/>
              </a:defRPr>
            </a:lvl1pPr>
          </a:lstStyle>
          <a:p>
            <a:r>
              <a:rPr lang="en-US" dirty="0"/>
              <a:t>Click to edit Master title style</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r>
              <a:rPr lang="en-US"/>
              <a:t>date-unit no-pres no-</a:t>
            </a:r>
            <a:fld id="{CD531B9B-4A7B-4772-9A91-4B8584ECAEDC}" type="slidenum">
              <a:rPr lang="en-US"/>
              <a:pPr/>
              <a:t>‹#›</a:t>
            </a:fld>
            <a:endParaRPr lang="en-US"/>
          </a:p>
        </p:txBody>
      </p:sp>
    </p:spTree>
    <p:extLst>
      <p:ext uri="{BB962C8B-B14F-4D97-AF65-F5344CB8AC3E}">
        <p14:creationId xmlns:p14="http://schemas.microsoft.com/office/powerpoint/2010/main" val="192969719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itle 1"/>
          <p:cNvSpPr>
            <a:spLocks noGrp="1"/>
          </p:cNvSpPr>
          <p:nvPr>
            <p:ph type="title"/>
          </p:nvPr>
        </p:nvSpPr>
        <p:spPr>
          <a:xfrm>
            <a:off x="152400" y="76200"/>
            <a:ext cx="7010400" cy="1066800"/>
          </a:xfrm>
        </p:spPr>
        <p:txBody>
          <a:bodyPr/>
          <a:lstStyle>
            <a:lvl1pPr>
              <a:defRPr>
                <a:latin typeface="Garamond"/>
                <a:cs typeface="Garamond"/>
              </a:defRPr>
            </a:lvl1pPr>
          </a:lstStyle>
          <a:p>
            <a:r>
              <a:rPr lang="en-US" dirty="0"/>
              <a:t>Click to edit Master title style</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r>
              <a:rPr lang="en-US"/>
              <a:t>date-unit no-pres no-</a:t>
            </a:r>
            <a:fld id="{9454DAA3-485A-404D-B3DC-B9AA97115745}" type="slidenum">
              <a:rPr lang="en-US"/>
              <a:pPr/>
              <a:t>‹#›</a:t>
            </a:fld>
            <a:endParaRPr lang="en-US"/>
          </a:p>
        </p:txBody>
      </p:sp>
    </p:spTree>
    <p:extLst>
      <p:ext uri="{BB962C8B-B14F-4D97-AF65-F5344CB8AC3E}">
        <p14:creationId xmlns:p14="http://schemas.microsoft.com/office/powerpoint/2010/main" val="3735686693"/>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152400" y="76200"/>
            <a:ext cx="7010400" cy="1066800"/>
          </a:xfrm>
        </p:spPr>
        <p:txBody>
          <a:bodyPr/>
          <a:lstStyle>
            <a:lvl1pPr>
              <a:defRPr>
                <a:latin typeface="Garamond"/>
                <a:cs typeface="Garamond"/>
              </a:defRPr>
            </a:lvl1pPr>
          </a:lstStyle>
          <a:p>
            <a:r>
              <a:rPr lang="en-US" dirty="0"/>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r>
              <a:rPr lang="en-US"/>
              <a:t>date-unit no-pres no-</a:t>
            </a:r>
            <a:fld id="{6056F15B-3D27-4087-9272-6A0637860C30}" type="slidenum">
              <a:rPr lang="en-US"/>
              <a:pPr/>
              <a:t>‹#›</a:t>
            </a:fld>
            <a:endParaRPr lang="en-US"/>
          </a:p>
        </p:txBody>
      </p:sp>
    </p:spTree>
    <p:extLst>
      <p:ext uri="{BB962C8B-B14F-4D97-AF65-F5344CB8AC3E}">
        <p14:creationId xmlns:p14="http://schemas.microsoft.com/office/powerpoint/2010/main" val="4173223732"/>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r>
              <a:rPr lang="en-US"/>
              <a:t>date-unit no-pres no-</a:t>
            </a:r>
            <a:fld id="{17EFF706-7A57-4CD8-8780-0A832A7756D3}" type="slidenum">
              <a:rPr lang="en-US"/>
              <a:pPr/>
              <a:t>‹#›</a:t>
            </a:fld>
            <a:endParaRPr lang="en-US"/>
          </a:p>
        </p:txBody>
      </p:sp>
    </p:spTree>
    <p:extLst>
      <p:ext uri="{BB962C8B-B14F-4D97-AF65-F5344CB8AC3E}">
        <p14:creationId xmlns:p14="http://schemas.microsoft.com/office/powerpoint/2010/main" val="354573816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r>
              <a:rPr lang="en-US"/>
              <a:t>date-unit no-pres no-</a:t>
            </a:r>
            <a:fld id="{0E706E88-963E-4CF5-AB31-B1D201DB8845}" type="slidenum">
              <a:rPr lang="en-US"/>
              <a:pPr/>
              <a:t>‹#›</a:t>
            </a:fld>
            <a:endParaRPr lang="en-US"/>
          </a:p>
        </p:txBody>
      </p:sp>
    </p:spTree>
    <p:extLst>
      <p:ext uri="{BB962C8B-B14F-4D97-AF65-F5344CB8AC3E}">
        <p14:creationId xmlns:p14="http://schemas.microsoft.com/office/powerpoint/2010/main" val="16698074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52400" y="76200"/>
            <a:ext cx="7010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371600"/>
            <a:ext cx="8229600" cy="497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92875"/>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spcBef>
                <a:spcPct val="0"/>
              </a:spcBef>
              <a:defRPr sz="1200" b="0">
                <a:solidFill>
                  <a:srgbClr val="898989"/>
                </a:solidFill>
                <a:latin typeface="+mn-lt"/>
                <a:ea typeface="ヒラギノ角ゴ Pro W3" charset="-128"/>
                <a:cs typeface="ヒラギノ角ゴ Pro W3" charset="-128"/>
              </a:defRPr>
            </a:lvl1pPr>
          </a:lstStyle>
          <a:p>
            <a:pPr>
              <a:defRPr/>
            </a:pPr>
            <a:endParaRPr lang="en-US" dirty="0"/>
          </a:p>
        </p:txBody>
      </p:sp>
      <p:sp>
        <p:nvSpPr>
          <p:cNvPr id="5" name="Footer Placeholder 4"/>
          <p:cNvSpPr>
            <a:spLocks noGrp="1"/>
          </p:cNvSpPr>
          <p:nvPr>
            <p:ph type="ftr" sz="quarter" idx="3"/>
          </p:nvPr>
        </p:nvSpPr>
        <p:spPr>
          <a:xfrm>
            <a:off x="3124200" y="6492875"/>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spcBef>
                <a:spcPct val="0"/>
              </a:spcBef>
              <a:defRPr sz="1200" b="0">
                <a:latin typeface="+mn-lt"/>
                <a:ea typeface="ヒラギノ角ゴ Pro W3" charset="-128"/>
                <a:cs typeface="ヒラギノ角ゴ Pro W3" charset="-128"/>
              </a:defRPr>
            </a:lvl1pPr>
          </a:lstStyle>
          <a:p>
            <a:pPr>
              <a:defRPr/>
            </a:pPr>
            <a:endParaRPr lang="en-US" dirty="0"/>
          </a:p>
        </p:txBody>
      </p:sp>
      <p:sp>
        <p:nvSpPr>
          <p:cNvPr id="6" name="Slide Number Placeholder 5"/>
          <p:cNvSpPr>
            <a:spLocks noGrp="1"/>
          </p:cNvSpPr>
          <p:nvPr>
            <p:ph type="sldNum" sz="quarter" idx="4"/>
          </p:nvPr>
        </p:nvSpPr>
        <p:spPr>
          <a:xfrm>
            <a:off x="6858000" y="6492875"/>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spcBef>
                <a:spcPct val="0"/>
              </a:spcBef>
              <a:defRPr sz="800" b="0">
                <a:latin typeface="Helvetica" charset="0"/>
                <a:ea typeface="ヒラギノ角ゴ Pro W3" charset="-128"/>
              </a:defRPr>
            </a:lvl1pPr>
          </a:lstStyle>
          <a:p>
            <a:r>
              <a:rPr lang="en-US" dirty="0"/>
              <a:t>date-unit no-</a:t>
            </a:r>
            <a:r>
              <a:rPr lang="en-US" dirty="0" err="1"/>
              <a:t>pres</a:t>
            </a:r>
            <a:r>
              <a:rPr lang="en-US" dirty="0"/>
              <a:t> no-</a:t>
            </a:r>
            <a:fld id="{AE4B2012-53FC-46ED-A4D3-154D06E8B8BC}" type="slidenum">
              <a:rPr lang="en-US"/>
              <a:pPr/>
              <a:t>‹#›</a:t>
            </a:fld>
            <a:endParaRPr lang="en-US" dirty="0"/>
          </a:p>
        </p:txBody>
      </p:sp>
      <p:pic>
        <p:nvPicPr>
          <p:cNvPr id="1031" name="Picture 41" descr="Line"/>
          <p:cNvPicPr>
            <a:picLocks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5100" y="1042988"/>
            <a:ext cx="8875713" cy="5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p:nvPr userDrawn="1"/>
        </p:nvSpPr>
        <p:spPr>
          <a:xfrm>
            <a:off x="8890000" y="415925"/>
            <a:ext cx="254000" cy="184150"/>
          </a:xfrm>
          <a:prstGeom prst="rect">
            <a:avLst/>
          </a:prstGeom>
          <a:noFill/>
        </p:spPr>
        <p:txBody>
          <a:bodyPr>
            <a:spAutoFit/>
          </a:bodyPr>
          <a:lstStyle>
            <a:lvl1pPr>
              <a:defRPr sz="1000" b="1">
                <a:solidFill>
                  <a:schemeClr val="tx1"/>
                </a:solidFill>
                <a:latin typeface="Arial" charset="0"/>
                <a:ea typeface="ＭＳ Ｐゴシック" charset="-128"/>
              </a:defRPr>
            </a:lvl1pPr>
            <a:lvl2pPr marL="37931725" indent="-37474525">
              <a:defRPr sz="1000" b="1">
                <a:solidFill>
                  <a:schemeClr val="tx1"/>
                </a:solidFill>
                <a:latin typeface="Arial" charset="0"/>
                <a:ea typeface="ＭＳ Ｐゴシック" charset="-128"/>
              </a:defRPr>
            </a:lvl2pPr>
            <a:lvl3pPr>
              <a:defRPr sz="1000" b="1">
                <a:solidFill>
                  <a:schemeClr val="tx1"/>
                </a:solidFill>
                <a:latin typeface="Arial" charset="0"/>
                <a:ea typeface="ＭＳ Ｐゴシック" charset="-128"/>
              </a:defRPr>
            </a:lvl3pPr>
            <a:lvl4pPr>
              <a:defRPr sz="1000" b="1">
                <a:solidFill>
                  <a:schemeClr val="tx1"/>
                </a:solidFill>
                <a:latin typeface="Arial" charset="0"/>
                <a:ea typeface="ＭＳ Ｐゴシック" charset="-128"/>
              </a:defRPr>
            </a:lvl4pPr>
            <a:lvl5pPr>
              <a:defRPr sz="1000" b="1">
                <a:solidFill>
                  <a:schemeClr val="tx1"/>
                </a:solidFill>
                <a:latin typeface="Arial" charset="0"/>
                <a:ea typeface="ＭＳ Ｐゴシック" charset="-128"/>
              </a:defRPr>
            </a:lvl5pPr>
            <a:lvl6pPr marL="457200" eaLnBrk="0" fontAlgn="base" hangingPunct="0">
              <a:spcBef>
                <a:spcPct val="50000"/>
              </a:spcBef>
              <a:spcAft>
                <a:spcPct val="0"/>
              </a:spcAft>
              <a:defRPr sz="1000" b="1">
                <a:solidFill>
                  <a:schemeClr val="tx1"/>
                </a:solidFill>
                <a:latin typeface="Arial" charset="0"/>
                <a:ea typeface="ＭＳ Ｐゴシック" charset="-128"/>
              </a:defRPr>
            </a:lvl6pPr>
            <a:lvl7pPr marL="914400" eaLnBrk="0" fontAlgn="base" hangingPunct="0">
              <a:spcBef>
                <a:spcPct val="50000"/>
              </a:spcBef>
              <a:spcAft>
                <a:spcPct val="0"/>
              </a:spcAft>
              <a:defRPr sz="1000" b="1">
                <a:solidFill>
                  <a:schemeClr val="tx1"/>
                </a:solidFill>
                <a:latin typeface="Arial" charset="0"/>
                <a:ea typeface="ＭＳ Ｐゴシック" charset="-128"/>
              </a:defRPr>
            </a:lvl7pPr>
            <a:lvl8pPr marL="1371600" eaLnBrk="0" fontAlgn="base" hangingPunct="0">
              <a:spcBef>
                <a:spcPct val="50000"/>
              </a:spcBef>
              <a:spcAft>
                <a:spcPct val="0"/>
              </a:spcAft>
              <a:defRPr sz="1000" b="1">
                <a:solidFill>
                  <a:schemeClr val="tx1"/>
                </a:solidFill>
                <a:latin typeface="Arial" charset="0"/>
                <a:ea typeface="ＭＳ Ｐゴシック" charset="-128"/>
              </a:defRPr>
            </a:lvl8pPr>
            <a:lvl9pPr marL="1828800" eaLnBrk="0" fontAlgn="base" hangingPunct="0">
              <a:spcBef>
                <a:spcPct val="50000"/>
              </a:spcBef>
              <a:spcAft>
                <a:spcPct val="0"/>
              </a:spcAft>
              <a:defRPr sz="1000" b="1">
                <a:solidFill>
                  <a:schemeClr val="tx1"/>
                </a:solidFill>
                <a:latin typeface="Arial" charset="0"/>
                <a:ea typeface="ＭＳ Ｐゴシック" charset="-128"/>
              </a:defRPr>
            </a:lvl9pPr>
          </a:lstStyle>
          <a:p>
            <a:r>
              <a:rPr lang="en-US" sz="600" b="0">
                <a:solidFill>
                  <a:schemeClr val="bg1"/>
                </a:solidFill>
                <a:latin typeface="Helvetica Neue" charset="0"/>
              </a:rPr>
              <a:t>®</a:t>
            </a:r>
          </a:p>
        </p:txBody>
      </p:sp>
      <p:pic>
        <p:nvPicPr>
          <p:cNvPr id="1033" name="Picture 6" descr="sc_corporate_rgb357.eps"/>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423025" y="347663"/>
            <a:ext cx="2286000" cy="652462"/>
          </a:xfrm>
          <a:prstGeom prst="rect">
            <a:avLst/>
          </a:prstGeom>
          <a:blipFill dpi="0" rotWithShape="1">
            <a:blip r:embed="rId15"/>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19" r:id="rId1"/>
    <p:sldLayoutId id="2147483720"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transition/>
  <p:hf hdr="0" ftr="0" dt="0"/>
  <p:txStyles>
    <p:titleStyle>
      <a:lvl1pPr algn="l" rtl="0" eaLnBrk="0" fontAlgn="base" hangingPunct="0">
        <a:spcBef>
          <a:spcPct val="0"/>
        </a:spcBef>
        <a:spcAft>
          <a:spcPct val="0"/>
        </a:spcAft>
        <a:defRPr sz="4000" b="1">
          <a:solidFill>
            <a:srgbClr val="066332"/>
          </a:solidFill>
          <a:latin typeface="+mj-lt"/>
          <a:ea typeface="Geneva" charset="-128"/>
          <a:cs typeface="Geneva" charset="-128"/>
        </a:defRPr>
      </a:lvl1pPr>
      <a:lvl2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2pPr>
      <a:lvl3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3pPr>
      <a:lvl4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4pPr>
      <a:lvl5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5pPr>
      <a:lvl6pPr marL="457200" algn="l" rtl="0" eaLnBrk="0" fontAlgn="base" hangingPunct="0">
        <a:spcBef>
          <a:spcPct val="0"/>
        </a:spcBef>
        <a:spcAft>
          <a:spcPct val="0"/>
        </a:spcAft>
        <a:defRPr sz="4000" b="1">
          <a:solidFill>
            <a:schemeClr val="tx1"/>
          </a:solidFill>
          <a:latin typeface="Adobe Garamond Pro" charset="0"/>
        </a:defRPr>
      </a:lvl6pPr>
      <a:lvl7pPr marL="914400" algn="l" rtl="0" eaLnBrk="0" fontAlgn="base" hangingPunct="0">
        <a:spcBef>
          <a:spcPct val="0"/>
        </a:spcBef>
        <a:spcAft>
          <a:spcPct val="0"/>
        </a:spcAft>
        <a:defRPr sz="4000" b="1">
          <a:solidFill>
            <a:schemeClr val="tx1"/>
          </a:solidFill>
          <a:latin typeface="Adobe Garamond Pro" charset="0"/>
        </a:defRPr>
      </a:lvl7pPr>
      <a:lvl8pPr marL="1371600" algn="l" rtl="0" eaLnBrk="0" fontAlgn="base" hangingPunct="0">
        <a:spcBef>
          <a:spcPct val="0"/>
        </a:spcBef>
        <a:spcAft>
          <a:spcPct val="0"/>
        </a:spcAft>
        <a:defRPr sz="4000" b="1">
          <a:solidFill>
            <a:schemeClr val="tx1"/>
          </a:solidFill>
          <a:latin typeface="Adobe Garamond Pro" charset="0"/>
        </a:defRPr>
      </a:lvl8pPr>
      <a:lvl9pPr marL="1828800" algn="l" rtl="0" eaLnBrk="0" fontAlgn="base" hangingPunct="0">
        <a:spcBef>
          <a:spcPct val="0"/>
        </a:spcBef>
        <a:spcAft>
          <a:spcPct val="0"/>
        </a:spcAft>
        <a:defRPr sz="4000" b="1">
          <a:solidFill>
            <a:schemeClr val="tx1"/>
          </a:solidFill>
          <a:latin typeface="Adobe Garamond Pro" charset="0"/>
        </a:defRPr>
      </a:lvl9pPr>
    </p:titleStyle>
    <p:bodyStyle>
      <a:lvl1pPr marL="342900" indent="-342900" algn="l" rtl="0" eaLnBrk="0" fontAlgn="base" hangingPunct="0">
        <a:spcBef>
          <a:spcPct val="20000"/>
        </a:spcBef>
        <a:spcAft>
          <a:spcPct val="0"/>
        </a:spcAft>
        <a:buChar char="•"/>
        <a:defRPr sz="3200">
          <a:solidFill>
            <a:srgbClr val="000000"/>
          </a:solidFill>
          <a:latin typeface="+mn-lt"/>
          <a:ea typeface="Geneva" charset="-128"/>
          <a:cs typeface="Geneva" charset="-128"/>
        </a:defRPr>
      </a:lvl1pPr>
      <a:lvl2pPr marL="742950" indent="-285750" algn="l" rtl="0" eaLnBrk="0" fontAlgn="base" hangingPunct="0">
        <a:spcBef>
          <a:spcPct val="20000"/>
        </a:spcBef>
        <a:spcAft>
          <a:spcPct val="0"/>
        </a:spcAft>
        <a:buChar char="–"/>
        <a:defRPr sz="2800">
          <a:solidFill>
            <a:srgbClr val="000000"/>
          </a:solidFill>
          <a:latin typeface="+mn-lt"/>
          <a:ea typeface="Geneva" charset="-128"/>
          <a:cs typeface="Geneva" charset="0"/>
        </a:defRPr>
      </a:lvl2pPr>
      <a:lvl3pPr marL="1143000" indent="-228600" algn="l" rtl="0" eaLnBrk="0" fontAlgn="base" hangingPunct="0">
        <a:spcBef>
          <a:spcPct val="20000"/>
        </a:spcBef>
        <a:spcAft>
          <a:spcPct val="0"/>
        </a:spcAft>
        <a:buChar char="•"/>
        <a:defRPr sz="2400">
          <a:solidFill>
            <a:srgbClr val="000000"/>
          </a:solidFill>
          <a:latin typeface="+mn-lt"/>
          <a:ea typeface="ＭＳ Ｐゴシック" charset="-128"/>
          <a:cs typeface="ＭＳ Ｐゴシック" charset="-128"/>
        </a:defRPr>
      </a:lvl3pPr>
      <a:lvl4pPr marL="1600200" indent="-228600" algn="l" rtl="0" eaLnBrk="0" fontAlgn="base" hangingPunct="0">
        <a:spcBef>
          <a:spcPct val="20000"/>
        </a:spcBef>
        <a:spcAft>
          <a:spcPct val="0"/>
        </a:spcAft>
        <a:buChar char="–"/>
        <a:defRPr sz="2000">
          <a:solidFill>
            <a:srgbClr val="000000"/>
          </a:solidFill>
          <a:latin typeface="+mn-lt"/>
          <a:ea typeface="ＭＳ Ｐゴシック" charset="-128"/>
        </a:defRPr>
      </a:lvl4pPr>
      <a:lvl5pPr marL="2057400" indent="-228600" algn="l" rtl="0" eaLnBrk="0" fontAlgn="base" hangingPunct="0">
        <a:spcBef>
          <a:spcPct val="20000"/>
        </a:spcBef>
        <a:spcAft>
          <a:spcPct val="0"/>
        </a:spcAft>
        <a:buChar char="»"/>
        <a:defRPr sz="2000">
          <a:solidFill>
            <a:srgbClr val="000000"/>
          </a:solidFill>
          <a:latin typeface="+mn-lt"/>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mn-lt"/>
          <a:ea typeface="Geneva" charset="-128"/>
        </a:defRPr>
      </a:lvl6pPr>
      <a:lvl7pPr marL="2971800" indent="-228600" algn="l" rtl="0" eaLnBrk="0" fontAlgn="base" hangingPunct="0">
        <a:spcBef>
          <a:spcPct val="20000"/>
        </a:spcBef>
        <a:spcAft>
          <a:spcPct val="0"/>
        </a:spcAft>
        <a:buChar char="»"/>
        <a:defRPr sz="2000">
          <a:solidFill>
            <a:schemeClr val="tx1"/>
          </a:solidFill>
          <a:latin typeface="+mn-lt"/>
          <a:ea typeface="Geneva" charset="-128"/>
        </a:defRPr>
      </a:lvl7pPr>
      <a:lvl8pPr marL="3429000" indent="-228600" algn="l" rtl="0" eaLnBrk="0" fontAlgn="base" hangingPunct="0">
        <a:spcBef>
          <a:spcPct val="20000"/>
        </a:spcBef>
        <a:spcAft>
          <a:spcPct val="0"/>
        </a:spcAft>
        <a:buChar char="»"/>
        <a:defRPr sz="2000">
          <a:solidFill>
            <a:schemeClr val="tx1"/>
          </a:solidFill>
          <a:latin typeface="+mn-lt"/>
          <a:ea typeface="Geneva" charset="-128"/>
        </a:defRPr>
      </a:lvl8pPr>
      <a:lvl9pPr marL="3886200" indent="-228600" algn="l" rtl="0" eaLnBrk="0" fontAlgn="base" hangingPunct="0">
        <a:spcBef>
          <a:spcPct val="20000"/>
        </a:spcBef>
        <a:spcAft>
          <a:spcPct val="0"/>
        </a:spcAft>
        <a:buChar char="»"/>
        <a:defRPr sz="2000">
          <a:solidFill>
            <a:schemeClr val="tx1"/>
          </a:solidFill>
          <a:latin typeface="+mn-lt"/>
          <a:ea typeface="Geneva"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chart" Target="../charts/char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5.png"/><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jpg"/><Relationship Id="rId4"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a:xfrm>
            <a:off x="390525" y="2822575"/>
            <a:ext cx="8362950" cy="1212850"/>
          </a:xfrm>
        </p:spPr>
        <p:txBody>
          <a:bodyPr/>
          <a:lstStyle/>
          <a:p>
            <a:r>
              <a:rPr lang="en-US" altLang="en-US" sz="4200" dirty="0">
                <a:latin typeface="Garamond" charset="0"/>
                <a:ea typeface="Garamond" charset="0"/>
                <a:cs typeface="Garamond" charset="0"/>
              </a:rPr>
              <a:t/>
            </a:r>
            <a:br>
              <a:rPr lang="en-US" altLang="en-US" sz="4200" dirty="0">
                <a:latin typeface="Garamond" charset="0"/>
                <a:ea typeface="Garamond" charset="0"/>
                <a:cs typeface="Garamond" charset="0"/>
              </a:rPr>
            </a:br>
            <a:r>
              <a:rPr lang="en-US" altLang="en-US" sz="4200" dirty="0">
                <a:latin typeface="Garamond" charset="0"/>
                <a:ea typeface="Garamond" charset="0"/>
                <a:cs typeface="Garamond" charset="0"/>
              </a:rPr>
              <a:t>House Ways &amp; Means</a:t>
            </a:r>
            <a:br>
              <a:rPr lang="en-US" altLang="en-US" sz="4200" dirty="0">
                <a:latin typeface="Garamond" charset="0"/>
                <a:ea typeface="Garamond" charset="0"/>
                <a:cs typeface="Garamond" charset="0"/>
              </a:rPr>
            </a:br>
            <a:r>
              <a:rPr lang="en-US" altLang="en-US" sz="3800" dirty="0">
                <a:latin typeface="Garamond" charset="0"/>
                <a:ea typeface="Garamond" charset="0"/>
                <a:cs typeface="Garamond" charset="0"/>
              </a:rPr>
              <a:t>Economic Development</a:t>
            </a:r>
            <a:br>
              <a:rPr lang="en-US" altLang="en-US" sz="3800" dirty="0">
                <a:latin typeface="Garamond" charset="0"/>
                <a:ea typeface="Garamond" charset="0"/>
                <a:cs typeface="Garamond" charset="0"/>
              </a:rPr>
            </a:br>
            <a:r>
              <a:rPr lang="en-US" altLang="en-US" sz="3800" dirty="0">
                <a:latin typeface="Garamond" charset="0"/>
                <a:ea typeface="Garamond" charset="0"/>
                <a:cs typeface="Garamond" charset="0"/>
              </a:rPr>
              <a:t>Budget Subcommittee</a:t>
            </a:r>
          </a:p>
        </p:txBody>
      </p:sp>
      <p:sp>
        <p:nvSpPr>
          <p:cNvPr id="17411" name="Rectangle 3"/>
          <p:cNvSpPr>
            <a:spLocks noGrp="1" noChangeArrowheads="1"/>
          </p:cNvSpPr>
          <p:nvPr>
            <p:ph type="subTitle" idx="1"/>
          </p:nvPr>
        </p:nvSpPr>
        <p:spPr>
          <a:xfrm>
            <a:off x="1219200" y="4562475"/>
            <a:ext cx="6580188" cy="2116138"/>
          </a:xfrm>
        </p:spPr>
        <p:txBody>
          <a:bodyPr/>
          <a:lstStyle/>
          <a:p>
            <a:endParaRPr lang="en-US" altLang="en-US" sz="2800" dirty="0">
              <a:ea typeface="Geneva" charset="0"/>
              <a:cs typeface="Geneva" charset="0"/>
            </a:endParaRPr>
          </a:p>
          <a:p>
            <a:r>
              <a:rPr lang="en-US" altLang="en-US" sz="2800" b="1" dirty="0">
                <a:ea typeface="Geneva" charset="0"/>
                <a:cs typeface="Geneva" charset="0"/>
              </a:rPr>
              <a:t>January 2022</a:t>
            </a:r>
          </a:p>
        </p:txBody>
      </p:sp>
    </p:spTree>
    <p:extLst>
      <p:ext uri="{BB962C8B-B14F-4D97-AF65-F5344CB8AC3E}">
        <p14:creationId xmlns:p14="http://schemas.microsoft.com/office/powerpoint/2010/main" val="379012814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z="3600" dirty="0">
                <a:latin typeface="Garamond" charset="0"/>
                <a:ea typeface="Garamond" charset="0"/>
                <a:cs typeface="Garamond" charset="0"/>
              </a:rPr>
              <a:t>1% Payment To The State</a:t>
            </a:r>
          </a:p>
        </p:txBody>
      </p:sp>
      <p:sp>
        <p:nvSpPr>
          <p:cNvPr id="7" name="Content Placeholder 6">
            <a:extLst>
              <a:ext uri="{FF2B5EF4-FFF2-40B4-BE49-F238E27FC236}">
                <a16:creationId xmlns:a16="http://schemas.microsoft.com/office/drawing/2014/main" id="{EE9877D9-288C-4E9B-AD4C-AB84C821F918}"/>
              </a:ext>
            </a:extLst>
          </p:cNvPr>
          <p:cNvSpPr txBox="1">
            <a:spLocks noGrp="1"/>
          </p:cNvSpPr>
          <p:nvPr>
            <p:ph idx="1"/>
          </p:nvPr>
        </p:nvSpPr>
        <p:spPr>
          <a:xfrm>
            <a:off x="434340" y="1781430"/>
            <a:ext cx="8115300" cy="2948499"/>
          </a:xfrm>
          <a:prstGeom prst="rect">
            <a:avLst/>
          </a:prstGeom>
          <a:noFill/>
        </p:spPr>
        <p:txBody>
          <a:bodyPr wrap="square" rtlCol="0">
            <a:spAutoFit/>
          </a:bodyPr>
          <a:lstStyle/>
          <a:p>
            <a:pPr>
              <a:buFont typeface="Arial" panose="020B0604020202020204" pitchFamily="34" charset="0"/>
              <a:buChar char="•"/>
            </a:pPr>
            <a:r>
              <a:rPr lang="en-US" dirty="0"/>
              <a:t>2022 = $18.4 million budgeted</a:t>
            </a:r>
          </a:p>
          <a:p>
            <a:pPr>
              <a:buFont typeface="Arial" panose="020B0604020202020204" pitchFamily="34" charset="0"/>
              <a:buChar char="•"/>
            </a:pPr>
            <a:endParaRPr lang="en-US" dirty="0">
              <a:highlight>
                <a:srgbClr val="FFFF00"/>
              </a:highlight>
            </a:endParaRPr>
          </a:p>
          <a:p>
            <a:pPr>
              <a:buFont typeface="Arial" panose="020B0604020202020204" pitchFamily="34" charset="0"/>
              <a:buChar char="•"/>
            </a:pPr>
            <a:r>
              <a:rPr lang="en-US" dirty="0"/>
              <a:t>2021 = $17.1 million</a:t>
            </a:r>
          </a:p>
          <a:p>
            <a:pPr>
              <a:buFont typeface="Arial" panose="020B0604020202020204" pitchFamily="34" charset="0"/>
              <a:buChar char="•"/>
            </a:pPr>
            <a:endParaRPr lang="en-US" dirty="0">
              <a:solidFill>
                <a:srgbClr val="FFC000"/>
              </a:solidFill>
            </a:endParaRPr>
          </a:p>
          <a:p>
            <a:pPr>
              <a:buFont typeface="Arial" panose="020B0604020202020204" pitchFamily="34" charset="0"/>
              <a:buChar char="•"/>
            </a:pPr>
            <a:r>
              <a:rPr lang="en-US" dirty="0">
                <a:solidFill>
                  <a:srgbClr val="000000"/>
                </a:solidFill>
              </a:rPr>
              <a:t>Cumulative PTS = $462 million</a:t>
            </a:r>
            <a:endParaRPr lang="en-US" dirty="0">
              <a:solidFill>
                <a:srgbClr val="000000"/>
              </a:solidFill>
              <a:highlight>
                <a:srgbClr val="FFFF00"/>
              </a:highlight>
            </a:endParaRPr>
          </a:p>
        </p:txBody>
      </p:sp>
      <p:sp>
        <p:nvSpPr>
          <p:cNvPr id="3" name="Slide Number Placeholder 2">
            <a:extLst>
              <a:ext uri="{FF2B5EF4-FFF2-40B4-BE49-F238E27FC236}">
                <a16:creationId xmlns:a16="http://schemas.microsoft.com/office/drawing/2014/main" id="{ABDD4E50-92D2-4A02-8427-3133BC51D62D}"/>
              </a:ext>
            </a:extLst>
          </p:cNvPr>
          <p:cNvSpPr>
            <a:spLocks noGrp="1"/>
          </p:cNvSpPr>
          <p:nvPr>
            <p:ph type="sldNum" sz="quarter" idx="12"/>
          </p:nvPr>
        </p:nvSpPr>
        <p:spPr/>
        <p:txBody>
          <a:bodyPr/>
          <a:lstStyle/>
          <a:p>
            <a:r>
              <a:rPr lang="en-US" sz="1000" dirty="0">
                <a:solidFill>
                  <a:srgbClr val="0F0F0F"/>
                </a:solidFill>
              </a:rPr>
              <a:t>10</a:t>
            </a:r>
          </a:p>
        </p:txBody>
      </p:sp>
    </p:spTree>
    <p:extLst>
      <p:ext uri="{BB962C8B-B14F-4D97-AF65-F5344CB8AC3E}">
        <p14:creationId xmlns:p14="http://schemas.microsoft.com/office/powerpoint/2010/main" val="369081589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913E228-1DA3-48EB-98B4-DFDCABBCF1D9}"/>
              </a:ext>
            </a:extLst>
          </p:cNvPr>
          <p:cNvSpPr>
            <a:spLocks noGrp="1"/>
          </p:cNvSpPr>
          <p:nvPr>
            <p:ph type="title"/>
          </p:nvPr>
        </p:nvSpPr>
        <p:spPr/>
        <p:txBody>
          <a:bodyPr/>
          <a:lstStyle/>
          <a:p>
            <a:r>
              <a:rPr lang="en-US" sz="3600" dirty="0"/>
              <a:t>Act 90 Activity</a:t>
            </a:r>
          </a:p>
        </p:txBody>
      </p:sp>
      <p:sp>
        <p:nvSpPr>
          <p:cNvPr id="5" name="TextBox 4">
            <a:extLst>
              <a:ext uri="{FF2B5EF4-FFF2-40B4-BE49-F238E27FC236}">
                <a16:creationId xmlns:a16="http://schemas.microsoft.com/office/drawing/2014/main" id="{97E45DB6-8874-4356-9C51-AAE9D1797147}"/>
              </a:ext>
            </a:extLst>
          </p:cNvPr>
          <p:cNvSpPr txBox="1"/>
          <p:nvPr/>
        </p:nvSpPr>
        <p:spPr>
          <a:xfrm>
            <a:off x="5634181" y="6206836"/>
            <a:ext cx="1209963" cy="246221"/>
          </a:xfrm>
          <a:prstGeom prst="rect">
            <a:avLst/>
          </a:prstGeom>
          <a:solidFill>
            <a:schemeClr val="bg1"/>
          </a:solidFill>
        </p:spPr>
        <p:txBody>
          <a:bodyPr wrap="square" rtlCol="0">
            <a:spAutoFit/>
          </a:bodyPr>
          <a:lstStyle/>
          <a:p>
            <a:endParaRPr lang="en-US" dirty="0"/>
          </a:p>
        </p:txBody>
      </p:sp>
      <p:sp>
        <p:nvSpPr>
          <p:cNvPr id="8" name="TextBox 7">
            <a:extLst>
              <a:ext uri="{FF2B5EF4-FFF2-40B4-BE49-F238E27FC236}">
                <a16:creationId xmlns:a16="http://schemas.microsoft.com/office/drawing/2014/main" id="{0FB9F8C6-756A-4C03-94D4-BF032EF08990}"/>
              </a:ext>
            </a:extLst>
          </p:cNvPr>
          <p:cNvSpPr txBox="1"/>
          <p:nvPr/>
        </p:nvSpPr>
        <p:spPr>
          <a:xfrm>
            <a:off x="7427155" y="6118047"/>
            <a:ext cx="1209963" cy="246221"/>
          </a:xfrm>
          <a:prstGeom prst="rect">
            <a:avLst/>
          </a:prstGeom>
          <a:solidFill>
            <a:schemeClr val="bg1"/>
          </a:solidFill>
        </p:spPr>
        <p:txBody>
          <a:bodyPr wrap="square" rtlCol="0">
            <a:spAutoFit/>
          </a:bodyPr>
          <a:lstStyle/>
          <a:p>
            <a:endParaRPr lang="en-US" dirty="0"/>
          </a:p>
        </p:txBody>
      </p:sp>
      <p:sp>
        <p:nvSpPr>
          <p:cNvPr id="4" name="Slide Number Placeholder 3">
            <a:extLst>
              <a:ext uri="{FF2B5EF4-FFF2-40B4-BE49-F238E27FC236}">
                <a16:creationId xmlns:a16="http://schemas.microsoft.com/office/drawing/2014/main" id="{89EEC55F-0D50-4373-93A0-A1E69AB92248}"/>
              </a:ext>
            </a:extLst>
          </p:cNvPr>
          <p:cNvSpPr>
            <a:spLocks noGrp="1"/>
          </p:cNvSpPr>
          <p:nvPr>
            <p:ph type="sldNum" sz="quarter" idx="12"/>
          </p:nvPr>
        </p:nvSpPr>
        <p:spPr>
          <a:xfrm>
            <a:off x="6832269" y="6416525"/>
            <a:ext cx="2133600" cy="365125"/>
          </a:xfrm>
        </p:spPr>
        <p:txBody>
          <a:bodyPr/>
          <a:lstStyle/>
          <a:p>
            <a:r>
              <a:rPr lang="en-US" sz="1000" dirty="0">
                <a:solidFill>
                  <a:srgbClr val="0F0F0F"/>
                </a:solidFill>
              </a:rPr>
              <a:t>2</a:t>
            </a:r>
          </a:p>
        </p:txBody>
      </p:sp>
      <p:sp>
        <p:nvSpPr>
          <p:cNvPr id="11" name="Content Placeholder 2">
            <a:extLst>
              <a:ext uri="{FF2B5EF4-FFF2-40B4-BE49-F238E27FC236}">
                <a16:creationId xmlns:a16="http://schemas.microsoft.com/office/drawing/2014/main" id="{5312E281-E0B4-42A3-A78D-A69C85A9844E}"/>
              </a:ext>
            </a:extLst>
          </p:cNvPr>
          <p:cNvSpPr txBox="1">
            <a:spLocks/>
          </p:cNvSpPr>
          <p:nvPr/>
        </p:nvSpPr>
        <p:spPr bwMode="auto">
          <a:xfrm>
            <a:off x="304800" y="1419858"/>
            <a:ext cx="8686800" cy="509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rgbClr val="000000"/>
                </a:solidFill>
                <a:latin typeface="+mn-lt"/>
                <a:ea typeface="Geneva" charset="-128"/>
                <a:cs typeface="Geneva" charset="-128"/>
              </a:defRPr>
            </a:lvl1pPr>
            <a:lvl2pPr marL="742950" indent="-285750" algn="l" rtl="0" eaLnBrk="0" fontAlgn="base" hangingPunct="0">
              <a:spcBef>
                <a:spcPct val="20000"/>
              </a:spcBef>
              <a:spcAft>
                <a:spcPct val="0"/>
              </a:spcAft>
              <a:buChar char="–"/>
              <a:defRPr sz="2800">
                <a:solidFill>
                  <a:srgbClr val="000000"/>
                </a:solidFill>
                <a:latin typeface="+mn-lt"/>
                <a:ea typeface="Geneva" charset="-128"/>
                <a:cs typeface="Geneva" charset="0"/>
              </a:defRPr>
            </a:lvl2pPr>
            <a:lvl3pPr marL="1143000" indent="-228600" algn="l" rtl="0" eaLnBrk="0" fontAlgn="base" hangingPunct="0">
              <a:spcBef>
                <a:spcPct val="20000"/>
              </a:spcBef>
              <a:spcAft>
                <a:spcPct val="0"/>
              </a:spcAft>
              <a:buChar char="•"/>
              <a:defRPr sz="2400">
                <a:solidFill>
                  <a:srgbClr val="000000"/>
                </a:solidFill>
                <a:latin typeface="+mn-lt"/>
                <a:ea typeface="ＭＳ Ｐゴシック" charset="-128"/>
                <a:cs typeface="ＭＳ Ｐゴシック" charset="-128"/>
              </a:defRPr>
            </a:lvl3pPr>
            <a:lvl4pPr marL="1600200" indent="-228600" algn="l" rtl="0" eaLnBrk="0" fontAlgn="base" hangingPunct="0">
              <a:spcBef>
                <a:spcPct val="20000"/>
              </a:spcBef>
              <a:spcAft>
                <a:spcPct val="0"/>
              </a:spcAft>
              <a:buChar char="–"/>
              <a:defRPr sz="2000">
                <a:solidFill>
                  <a:srgbClr val="000000"/>
                </a:solidFill>
                <a:latin typeface="+mn-lt"/>
                <a:ea typeface="ＭＳ Ｐゴシック" charset="-128"/>
              </a:defRPr>
            </a:lvl4pPr>
            <a:lvl5pPr marL="2057400" indent="-228600" algn="l" rtl="0" eaLnBrk="0" fontAlgn="base" hangingPunct="0">
              <a:spcBef>
                <a:spcPct val="20000"/>
              </a:spcBef>
              <a:spcAft>
                <a:spcPct val="0"/>
              </a:spcAft>
              <a:buChar char="»"/>
              <a:defRPr sz="2000">
                <a:solidFill>
                  <a:srgbClr val="000000"/>
                </a:solidFill>
                <a:latin typeface="+mn-lt"/>
                <a:ea typeface="ＭＳ Ｐゴシック" charset="-128"/>
              </a:defRPr>
            </a:lvl5pPr>
            <a:lvl6pPr marL="2514600" indent="-228600" algn="l" rtl="0" eaLnBrk="0" fontAlgn="base" hangingPunct="0">
              <a:spcBef>
                <a:spcPct val="20000"/>
              </a:spcBef>
              <a:spcAft>
                <a:spcPct val="0"/>
              </a:spcAft>
              <a:buChar char="»"/>
              <a:defRPr sz="2000">
                <a:solidFill>
                  <a:schemeClr val="tx1"/>
                </a:solidFill>
                <a:latin typeface="+mn-lt"/>
                <a:ea typeface="Geneva" charset="-128"/>
              </a:defRPr>
            </a:lvl6pPr>
            <a:lvl7pPr marL="2971800" indent="-228600" algn="l" rtl="0" eaLnBrk="0" fontAlgn="base" hangingPunct="0">
              <a:spcBef>
                <a:spcPct val="20000"/>
              </a:spcBef>
              <a:spcAft>
                <a:spcPct val="0"/>
              </a:spcAft>
              <a:buChar char="»"/>
              <a:defRPr sz="2000">
                <a:solidFill>
                  <a:schemeClr val="tx1"/>
                </a:solidFill>
                <a:latin typeface="+mn-lt"/>
                <a:ea typeface="Geneva" charset="-128"/>
              </a:defRPr>
            </a:lvl7pPr>
            <a:lvl8pPr marL="3429000" indent="-228600" algn="l" rtl="0" eaLnBrk="0" fontAlgn="base" hangingPunct="0">
              <a:spcBef>
                <a:spcPct val="20000"/>
              </a:spcBef>
              <a:spcAft>
                <a:spcPct val="0"/>
              </a:spcAft>
              <a:buChar char="»"/>
              <a:defRPr sz="2000">
                <a:solidFill>
                  <a:schemeClr val="tx1"/>
                </a:solidFill>
                <a:latin typeface="+mn-lt"/>
                <a:ea typeface="Geneva" charset="-128"/>
              </a:defRPr>
            </a:lvl8pPr>
            <a:lvl9pPr marL="3886200" indent="-228600" algn="l" rtl="0" eaLnBrk="0" fontAlgn="base" hangingPunct="0">
              <a:spcBef>
                <a:spcPct val="20000"/>
              </a:spcBef>
              <a:spcAft>
                <a:spcPct val="0"/>
              </a:spcAft>
              <a:buChar char="»"/>
              <a:defRPr sz="2000">
                <a:solidFill>
                  <a:schemeClr val="tx1"/>
                </a:solidFill>
                <a:latin typeface="+mn-lt"/>
                <a:ea typeface="Geneva" charset="-128"/>
              </a:defRPr>
            </a:lvl9pPr>
          </a:lstStyle>
          <a:p>
            <a:pPr marL="0" indent="0">
              <a:buNone/>
            </a:pPr>
            <a:r>
              <a:rPr lang="en-US" sz="2000" b="1" kern="0" dirty="0">
                <a:latin typeface="Arial" panose="020B0604020202020204" pitchFamily="34" charset="0"/>
                <a:cs typeface="Arial" panose="020B0604020202020204" pitchFamily="34" charset="0"/>
              </a:rPr>
              <a:t>Enacted June 2021 </a:t>
            </a:r>
          </a:p>
          <a:p>
            <a:endParaRPr lang="en-US" sz="800" b="1" kern="0" dirty="0">
              <a:latin typeface="Arial" panose="020B0604020202020204" pitchFamily="34" charset="0"/>
              <a:cs typeface="Arial" panose="020B0604020202020204" pitchFamily="34" charset="0"/>
            </a:endParaRPr>
          </a:p>
          <a:p>
            <a:r>
              <a:rPr lang="en-US" sz="2000" b="1" kern="0" dirty="0">
                <a:latin typeface="Arial" panose="020B0604020202020204" pitchFamily="34" charset="0"/>
                <a:cs typeface="Arial" panose="020B0604020202020204" pitchFamily="34" charset="0"/>
              </a:rPr>
              <a:t>Board Update:</a:t>
            </a:r>
          </a:p>
          <a:p>
            <a:pPr lvl="1"/>
            <a:r>
              <a:rPr lang="en-US" sz="1600" b="0" kern="0" dirty="0">
                <a:latin typeface="Arial" panose="020B0604020202020204" pitchFamily="34" charset="0"/>
                <a:cs typeface="Arial" panose="020B0604020202020204" pitchFamily="34" charset="0"/>
              </a:rPr>
              <a:t>Peter McCoy confirmed as Chair</a:t>
            </a:r>
          </a:p>
          <a:p>
            <a:pPr lvl="1"/>
            <a:r>
              <a:rPr lang="en-US" sz="1600" b="0" kern="0" dirty="0">
                <a:latin typeface="Arial" panose="020B0604020202020204" pitchFamily="34" charset="0"/>
                <a:cs typeface="Arial" panose="020B0604020202020204" pitchFamily="34" charset="0"/>
              </a:rPr>
              <a:t>Cooperatives - 2 ex-officio members are seated and active</a:t>
            </a:r>
          </a:p>
          <a:p>
            <a:pPr lvl="1"/>
            <a:r>
              <a:rPr lang="en-US" sz="1600" b="0" kern="0" dirty="0">
                <a:latin typeface="Arial" panose="020B0604020202020204" pitchFamily="34" charset="0"/>
                <a:cs typeface="Arial" panose="020B0604020202020204" pitchFamily="34" charset="0"/>
              </a:rPr>
              <a:t>Board has selected new CEO – Jimmy </a:t>
            </a:r>
            <a:r>
              <a:rPr lang="en-US" sz="1600" b="0" kern="0" dirty="0" err="1">
                <a:latin typeface="Arial" panose="020B0604020202020204" pitchFamily="34" charset="0"/>
                <a:cs typeface="Arial" panose="020B0604020202020204" pitchFamily="34" charset="0"/>
              </a:rPr>
              <a:t>Staton</a:t>
            </a:r>
            <a:endParaRPr lang="en-US" sz="1600" b="0" kern="0" dirty="0">
              <a:latin typeface="Arial" panose="020B0604020202020204" pitchFamily="34" charset="0"/>
              <a:cs typeface="Arial" panose="020B0604020202020204" pitchFamily="34" charset="0"/>
            </a:endParaRPr>
          </a:p>
          <a:p>
            <a:r>
              <a:rPr lang="en-US" sz="2000" b="1" kern="0" dirty="0">
                <a:latin typeface="Arial" panose="020B0604020202020204" pitchFamily="34" charset="0"/>
                <a:cs typeface="Arial" panose="020B0604020202020204" pitchFamily="34" charset="0"/>
              </a:rPr>
              <a:t>Legislative Oversight: JBRC</a:t>
            </a:r>
          </a:p>
          <a:p>
            <a:pPr lvl="1"/>
            <a:r>
              <a:rPr lang="en-US" sz="1600" b="0" kern="0" dirty="0">
                <a:latin typeface="Arial" panose="020B0604020202020204" pitchFamily="34" charset="0"/>
                <a:cs typeface="Arial" panose="020B0604020202020204" pitchFamily="34" charset="0"/>
              </a:rPr>
              <a:t>Approved several financing and property transactions</a:t>
            </a:r>
          </a:p>
          <a:p>
            <a:pPr lvl="1"/>
            <a:r>
              <a:rPr lang="en-US" sz="1600" b="0" kern="0" dirty="0">
                <a:latin typeface="Arial" panose="020B0604020202020204" pitchFamily="34" charset="0"/>
                <a:cs typeface="Arial" panose="020B0604020202020204" pitchFamily="34" charset="0"/>
              </a:rPr>
              <a:t>Received Santee Cooper 2021 Real Property Report</a:t>
            </a:r>
          </a:p>
          <a:p>
            <a:r>
              <a:rPr lang="en-US" sz="2000" kern="0" dirty="0">
                <a:latin typeface="Arial" panose="020B0604020202020204" pitchFamily="34" charset="0"/>
                <a:cs typeface="Arial" panose="020B0604020202020204" pitchFamily="34" charset="0"/>
              </a:rPr>
              <a:t>Oversight: Agency Head Salary Commission</a:t>
            </a:r>
          </a:p>
          <a:p>
            <a:pPr lvl="1"/>
            <a:r>
              <a:rPr lang="en-US" sz="1600" b="0" kern="0" dirty="0">
                <a:latin typeface="Arial" panose="020B0604020202020204" pitchFamily="34" charset="0"/>
                <a:cs typeface="Arial" panose="020B0604020202020204" pitchFamily="34" charset="0"/>
              </a:rPr>
              <a:t>Approved compensation for CEO in 2021 </a:t>
            </a:r>
          </a:p>
          <a:p>
            <a:pPr lvl="1"/>
            <a:r>
              <a:rPr lang="en-US" sz="1600" b="0" kern="0" dirty="0">
                <a:latin typeface="Arial" panose="020B0604020202020204" pitchFamily="34" charset="0"/>
                <a:cs typeface="Arial" panose="020B0604020202020204" pitchFamily="34" charset="0"/>
              </a:rPr>
              <a:t>Approval for new CEO compensation is required</a:t>
            </a:r>
          </a:p>
          <a:p>
            <a:r>
              <a:rPr lang="en-US" sz="2000" b="1" dirty="0">
                <a:latin typeface="Arial" panose="020B0604020202020204" pitchFamily="34" charset="0"/>
                <a:cs typeface="Arial" panose="020B0604020202020204" pitchFamily="34" charset="0"/>
              </a:rPr>
              <a:t>Regulatory Oversight: Office of Regulatory Staff</a:t>
            </a:r>
            <a:endParaRPr lang="en-US" sz="1600"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Regulatory Oversight: Public Service Commission</a:t>
            </a:r>
          </a:p>
          <a:p>
            <a:pPr lvl="1"/>
            <a:r>
              <a:rPr lang="en-US" sz="1600" b="0" dirty="0">
                <a:latin typeface="Arial" panose="020B0604020202020204" pitchFamily="34" charset="0"/>
                <a:cs typeface="Arial" panose="020B0604020202020204" pitchFamily="34" charset="0"/>
              </a:rPr>
              <a:t>Allowable Ex </a:t>
            </a:r>
            <a:r>
              <a:rPr lang="en-US" sz="1600" b="0" dirty="0" err="1">
                <a:latin typeface="Arial" panose="020B0604020202020204" pitchFamily="34" charset="0"/>
                <a:cs typeface="Arial" panose="020B0604020202020204" pitchFamily="34" charset="0"/>
              </a:rPr>
              <a:t>Parte</a:t>
            </a:r>
            <a:r>
              <a:rPr lang="en-US" sz="1600" b="0" dirty="0">
                <a:latin typeface="Arial" panose="020B0604020202020204" pitchFamily="34" charset="0"/>
                <a:cs typeface="Arial" panose="020B0604020202020204" pitchFamily="34" charset="0"/>
              </a:rPr>
              <a:t> Briefing held Oct. 14</a:t>
            </a:r>
          </a:p>
          <a:p>
            <a:pPr lvl="1"/>
            <a:r>
              <a:rPr lang="en-US" sz="1600" b="0" dirty="0">
                <a:latin typeface="Arial" panose="020B0604020202020204" pitchFamily="34" charset="0"/>
                <a:cs typeface="Arial" panose="020B0604020202020204" pitchFamily="34" charset="0"/>
              </a:rPr>
              <a:t>Allowable Ex </a:t>
            </a:r>
            <a:r>
              <a:rPr lang="en-US" sz="1600" b="0" dirty="0" err="1">
                <a:latin typeface="Arial" panose="020B0604020202020204" pitchFamily="34" charset="0"/>
                <a:cs typeface="Arial" panose="020B0604020202020204" pitchFamily="34" charset="0"/>
              </a:rPr>
              <a:t>Parte</a:t>
            </a:r>
            <a:r>
              <a:rPr lang="en-US" sz="1600" b="0" dirty="0">
                <a:latin typeface="Arial" panose="020B0604020202020204" pitchFamily="34" charset="0"/>
                <a:cs typeface="Arial" panose="020B0604020202020204" pitchFamily="34" charset="0"/>
              </a:rPr>
              <a:t> Briefing scheduled for Feb. 8</a:t>
            </a:r>
          </a:p>
          <a:p>
            <a:pPr marL="0" lvl="3" indent="0">
              <a:buFontTx/>
              <a:buNone/>
            </a:pPr>
            <a:endParaRPr lang="en-US" sz="1000" b="1" kern="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1628001"/>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5"/>
          <p:cNvSpPr txBox="1">
            <a:spLocks noChangeArrowheads="1"/>
          </p:cNvSpPr>
          <p:nvPr>
            <p:custDataLst>
              <p:tags r:id="rId1"/>
            </p:custDataLst>
          </p:nvPr>
        </p:nvSpPr>
        <p:spPr bwMode="auto">
          <a:xfrm>
            <a:off x="130863" y="134224"/>
            <a:ext cx="6218904" cy="623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ctr" anchorCtr="0" compatLnSpc="1">
            <a:prstTxWarp prst="textNoShape">
              <a:avLst/>
            </a:prstTxWarp>
          </a:bodyPr>
          <a:lstStyle>
            <a:lvl1pPr algn="l" rtl="0" eaLnBrk="0" fontAlgn="base" hangingPunct="0">
              <a:spcBef>
                <a:spcPct val="0"/>
              </a:spcBef>
              <a:spcAft>
                <a:spcPct val="0"/>
              </a:spcAft>
              <a:defRPr sz="4000" b="1">
                <a:solidFill>
                  <a:srgbClr val="066332"/>
                </a:solidFill>
                <a:latin typeface="Garamond"/>
                <a:ea typeface="Geneva" charset="-128"/>
                <a:cs typeface="Garamond"/>
              </a:defRPr>
            </a:lvl1pPr>
            <a:lvl2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2pPr>
            <a:lvl3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3pPr>
            <a:lvl4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4pPr>
            <a:lvl5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5pPr>
            <a:lvl6pPr marL="457092" algn="l" rtl="0" eaLnBrk="1" fontAlgn="base" hangingPunct="1">
              <a:spcBef>
                <a:spcPct val="0"/>
              </a:spcBef>
              <a:spcAft>
                <a:spcPct val="0"/>
              </a:spcAft>
              <a:defRPr sz="4000" b="1">
                <a:solidFill>
                  <a:schemeClr val="tx1"/>
                </a:solidFill>
                <a:latin typeface="Adobe Garamond Pro" charset="0"/>
              </a:defRPr>
            </a:lvl6pPr>
            <a:lvl7pPr marL="914186" algn="l" rtl="0" eaLnBrk="1" fontAlgn="base" hangingPunct="1">
              <a:spcBef>
                <a:spcPct val="0"/>
              </a:spcBef>
              <a:spcAft>
                <a:spcPct val="0"/>
              </a:spcAft>
              <a:defRPr sz="4000" b="1">
                <a:solidFill>
                  <a:schemeClr val="tx1"/>
                </a:solidFill>
                <a:latin typeface="Adobe Garamond Pro" charset="0"/>
              </a:defRPr>
            </a:lvl7pPr>
            <a:lvl8pPr marL="1371279" algn="l" rtl="0" eaLnBrk="1" fontAlgn="base" hangingPunct="1">
              <a:spcBef>
                <a:spcPct val="0"/>
              </a:spcBef>
              <a:spcAft>
                <a:spcPct val="0"/>
              </a:spcAft>
              <a:defRPr sz="4000" b="1">
                <a:solidFill>
                  <a:schemeClr val="tx1"/>
                </a:solidFill>
                <a:latin typeface="Adobe Garamond Pro" charset="0"/>
              </a:defRPr>
            </a:lvl8pPr>
            <a:lvl9pPr marL="1828373" algn="l" rtl="0" eaLnBrk="1" fontAlgn="base" hangingPunct="1">
              <a:spcBef>
                <a:spcPct val="0"/>
              </a:spcBef>
              <a:spcAft>
                <a:spcPct val="0"/>
              </a:spcAft>
              <a:defRPr sz="4000" b="1">
                <a:solidFill>
                  <a:schemeClr val="tx1"/>
                </a:solidFill>
                <a:latin typeface="Adobe Garamond Pro"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b="1" i="0" u="none" strike="noStrike" kern="0" cap="none" spc="0" normalizeH="0" baseline="30000" noProof="0" dirty="0">
              <a:ln>
                <a:noFill/>
              </a:ln>
              <a:solidFill>
                <a:srgbClr val="066332"/>
              </a:solidFill>
              <a:effectLst/>
              <a:uLnTx/>
              <a:uFillTx/>
              <a:latin typeface="Garamond" panose="02020404030301010803"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b="1" i="0" u="none" strike="noStrike" kern="0" cap="none" spc="0" normalizeH="0" baseline="30000" noProof="0" dirty="0">
                <a:ln>
                  <a:noFill/>
                </a:ln>
                <a:solidFill>
                  <a:srgbClr val="066332"/>
                </a:solidFill>
                <a:effectLst/>
                <a:uLnTx/>
                <a:uFillTx/>
                <a:latin typeface="Garamond" panose="02020404030301010803" pitchFamily="18" charset="0"/>
                <a:cs typeface="Arial" panose="020B0604020202020204" pitchFamily="34" charset="0"/>
              </a:rPr>
              <a:t>Price Stability</a:t>
            </a:r>
          </a:p>
        </p:txBody>
      </p:sp>
      <p:sp>
        <p:nvSpPr>
          <p:cNvPr id="12" name="TextBox 11"/>
          <p:cNvSpPr txBox="1"/>
          <p:nvPr/>
        </p:nvSpPr>
        <p:spPr>
          <a:xfrm>
            <a:off x="215900" y="5744216"/>
            <a:ext cx="7519920" cy="477054"/>
          </a:xfrm>
          <a:prstGeom prst="rect">
            <a:avLst/>
          </a:prstGeom>
          <a:noFill/>
        </p:spPr>
        <p:txBody>
          <a:bodyPr wrap="square" rtlCol="0">
            <a:spAutoFit/>
          </a:bodyPr>
          <a:lstStyle/>
          <a:p>
            <a:pPr marL="228600" marR="0" lvl="0" indent="-228600" algn="l" defTabSz="914400" rtl="0" eaLnBrk="0" fontAlgn="base" latinLnBrk="0" hangingPunct="0">
              <a:lnSpc>
                <a:spcPct val="100000"/>
              </a:lnSpc>
              <a:spcBef>
                <a:spcPts val="0"/>
              </a:spcBef>
              <a:spcAft>
                <a:spcPct val="0"/>
              </a:spcAft>
              <a:buClrTx/>
              <a:buSzTx/>
              <a:buFont typeface="+mj-lt"/>
              <a:buAutoNum type="arabicPeriod"/>
              <a:tabLst/>
              <a:defRPr/>
            </a:pPr>
            <a:r>
              <a:rPr kumimoji="0" lang="en-US" sz="1000" b="0" i="1" u="none" strike="noStrike" kern="1200" cap="none" spc="0" normalizeH="0" baseline="0" noProof="0" dirty="0">
                <a:ln>
                  <a:noFill/>
                </a:ln>
                <a:solidFill>
                  <a:srgbClr val="000000"/>
                </a:solidFill>
                <a:effectLst/>
                <a:uLnTx/>
                <a:uFillTx/>
                <a:latin typeface="Arial" charset="0"/>
                <a:ea typeface="ＭＳ Ｐゴシック" pitchFamily="34" charset="-128"/>
                <a:cs typeface="+mn-cs"/>
              </a:rPr>
              <a:t>Industrial rates based on aggregate sales, including non-firm.</a:t>
            </a:r>
          </a:p>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1000" b="0" i="1" u="none" strike="noStrike" kern="1200" cap="none" spc="0" normalizeH="0" baseline="0" noProof="0" dirty="0">
                <a:ln>
                  <a:noFill/>
                </a:ln>
                <a:solidFill>
                  <a:srgbClr val="000000"/>
                </a:solidFill>
                <a:effectLst/>
                <a:uLnTx/>
                <a:uFillTx/>
                <a:latin typeface="Arial" charset="0"/>
                <a:ea typeface="ＭＳ Ｐゴシック" pitchFamily="34" charset="-128"/>
                <a:cs typeface="+mn-cs"/>
              </a:rPr>
              <a:t>___________________________</a:t>
            </a:r>
          </a:p>
        </p:txBody>
      </p:sp>
      <p:sp>
        <p:nvSpPr>
          <p:cNvPr id="9" name="Text Box 4">
            <a:extLst>
              <a:ext uri="{FF2B5EF4-FFF2-40B4-BE49-F238E27FC236}">
                <a16:creationId xmlns:a16="http://schemas.microsoft.com/office/drawing/2014/main" id="{F6FD1006-9B13-4269-991E-CD229418B9B6}"/>
              </a:ext>
            </a:extLst>
          </p:cNvPr>
          <p:cNvSpPr txBox="1">
            <a:spLocks noChangeArrowheads="1"/>
          </p:cNvSpPr>
          <p:nvPr>
            <p:custDataLst>
              <p:tags r:id="rId2"/>
            </p:custDataLst>
          </p:nvPr>
        </p:nvSpPr>
        <p:spPr bwMode="auto">
          <a:xfrm>
            <a:off x="228600" y="1331982"/>
            <a:ext cx="8686800" cy="502920"/>
          </a:xfrm>
          <a:prstGeom prst="rect">
            <a:avLst/>
          </a:prstGeom>
          <a:solidFill>
            <a:srgbClr val="F7E8AA"/>
          </a:solidFill>
          <a:ln w="9525">
            <a:noFill/>
            <a:miter lim="800000"/>
            <a:headEnd/>
            <a:tailEnd/>
          </a:ln>
          <a:effectLst/>
        </p:spPr>
        <p:txBody>
          <a:bodyPr lIns="0" tIns="0" rIns="100584" bIns="18288" anchor="ctr"/>
          <a:lstStyle/>
          <a:p>
            <a:pPr marL="0" marR="0" lvl="0" indent="0" algn="ctr" defTabSz="914400" rtl="0" eaLnBrk="0" fontAlgn="base" latinLnBrk="0" hangingPunct="0">
              <a:lnSpc>
                <a:spcPct val="100000"/>
              </a:lnSpc>
              <a:spcBef>
                <a:spcPts val="0"/>
              </a:spcBef>
              <a:spcAft>
                <a:spcPct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Arial" charset="0"/>
                <a:ea typeface="ＭＳ Ｐゴシック" pitchFamily="34" charset="-128"/>
                <a:cs typeface="+mn-cs"/>
              </a:rPr>
              <a:t>Over a decade of stable or declining prices</a:t>
            </a:r>
          </a:p>
        </p:txBody>
      </p:sp>
      <p:graphicFrame>
        <p:nvGraphicFramePr>
          <p:cNvPr id="8" name="Chart 7"/>
          <p:cNvGraphicFramePr>
            <a:graphicFrameLocks/>
          </p:cNvGraphicFramePr>
          <p:nvPr>
            <p:extLst>
              <p:ext uri="{D42A27DB-BD31-4B8C-83A1-F6EECF244321}">
                <p14:modId xmlns:p14="http://schemas.microsoft.com/office/powerpoint/2010/main" val="3718365713"/>
              </p:ext>
            </p:extLst>
          </p:nvPr>
        </p:nvGraphicFramePr>
        <p:xfrm>
          <a:off x="0" y="2347952"/>
          <a:ext cx="9144000" cy="3411261"/>
        </p:xfrm>
        <a:graphic>
          <a:graphicData uri="http://schemas.openxmlformats.org/drawingml/2006/chart">
            <c:chart xmlns:c="http://schemas.openxmlformats.org/drawingml/2006/chart" xmlns:r="http://schemas.openxmlformats.org/officeDocument/2006/relationships" r:id="rId5"/>
          </a:graphicData>
        </a:graphic>
      </p:graphicFrame>
      <p:cxnSp>
        <p:nvCxnSpPr>
          <p:cNvPr id="4" name="Straight Arrow Connector 3">
            <a:extLst>
              <a:ext uri="{FF2B5EF4-FFF2-40B4-BE49-F238E27FC236}">
                <a16:creationId xmlns:a16="http://schemas.microsoft.com/office/drawing/2014/main" id="{1C812439-9D06-462E-B223-5201A1F2972C}"/>
              </a:ext>
            </a:extLst>
          </p:cNvPr>
          <p:cNvCxnSpPr>
            <a:cxnSpLocks/>
          </p:cNvCxnSpPr>
          <p:nvPr/>
        </p:nvCxnSpPr>
        <p:spPr bwMode="auto">
          <a:xfrm>
            <a:off x="2628900" y="2347952"/>
            <a:ext cx="2638425" cy="0"/>
          </a:xfrm>
          <a:prstGeom prst="straightConnector1">
            <a:avLst/>
          </a:prstGeom>
          <a:noFill/>
          <a:ln w="15875" cap="flat" cmpd="sng" algn="ctr">
            <a:solidFill>
              <a:srgbClr val="0F0F0F"/>
            </a:solidFill>
            <a:prstDash val="solid"/>
            <a:round/>
            <a:headEnd type="triangle"/>
            <a:tailEnd type="triangle"/>
          </a:ln>
          <a:effectLst/>
        </p:spPr>
      </p:cxnSp>
      <p:sp>
        <p:nvSpPr>
          <p:cNvPr id="11" name="TextBox 10">
            <a:extLst>
              <a:ext uri="{FF2B5EF4-FFF2-40B4-BE49-F238E27FC236}">
                <a16:creationId xmlns:a16="http://schemas.microsoft.com/office/drawing/2014/main" id="{A41BC526-50E1-4323-8783-16DC7AF80F8E}"/>
              </a:ext>
            </a:extLst>
          </p:cNvPr>
          <p:cNvSpPr txBox="1"/>
          <p:nvPr/>
        </p:nvSpPr>
        <p:spPr>
          <a:xfrm>
            <a:off x="2628900" y="2028825"/>
            <a:ext cx="2638425" cy="307777"/>
          </a:xfrm>
          <a:prstGeom prst="rect">
            <a:avLst/>
          </a:prstGeom>
          <a:noFill/>
        </p:spPr>
        <p:txBody>
          <a:bodyPr wrap="square" rtlCol="0">
            <a:spAutoFit/>
          </a:bodyPr>
          <a:lstStyle/>
          <a:p>
            <a:pPr algn="ctr"/>
            <a:r>
              <a:rPr lang="en-US" sz="1400" dirty="0">
                <a:solidFill>
                  <a:srgbClr val="0F0F0F"/>
                </a:solidFill>
              </a:rPr>
              <a:t>Rate Freeze</a:t>
            </a:r>
          </a:p>
        </p:txBody>
      </p:sp>
      <p:sp>
        <p:nvSpPr>
          <p:cNvPr id="13" name="Slide Number Placeholder 3">
            <a:extLst>
              <a:ext uri="{FF2B5EF4-FFF2-40B4-BE49-F238E27FC236}">
                <a16:creationId xmlns:a16="http://schemas.microsoft.com/office/drawing/2014/main" id="{CCCE6546-7BBA-4F9B-A69D-B124966F544B}"/>
              </a:ext>
            </a:extLst>
          </p:cNvPr>
          <p:cNvSpPr>
            <a:spLocks noGrp="1"/>
          </p:cNvSpPr>
          <p:nvPr>
            <p:ph type="sldNum" sz="quarter" idx="12"/>
          </p:nvPr>
        </p:nvSpPr>
        <p:spPr>
          <a:xfrm>
            <a:off x="6832269" y="6416525"/>
            <a:ext cx="2133600" cy="365125"/>
          </a:xfrm>
        </p:spPr>
        <p:txBody>
          <a:bodyPr/>
          <a:lstStyle/>
          <a:p>
            <a:r>
              <a:rPr lang="en-US" sz="1000" dirty="0">
                <a:solidFill>
                  <a:srgbClr val="0F0F0F"/>
                </a:solidFill>
              </a:rPr>
              <a:t>3</a:t>
            </a:r>
          </a:p>
        </p:txBody>
      </p:sp>
    </p:spTree>
    <p:extLst>
      <p:ext uri="{BB962C8B-B14F-4D97-AF65-F5344CB8AC3E}">
        <p14:creationId xmlns:p14="http://schemas.microsoft.com/office/powerpoint/2010/main" val="74204647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6323901" cy="1066800"/>
          </a:xfrm>
        </p:spPr>
        <p:txBody>
          <a:bodyPr/>
          <a:lstStyle/>
          <a:p>
            <a:r>
              <a:rPr lang="en-US" sz="3600" dirty="0">
                <a:solidFill>
                  <a:srgbClr val="327246"/>
                </a:solidFill>
                <a:latin typeface="Garamond" panose="02020404030301010803" pitchFamily="18" charset="0"/>
                <a:cs typeface="Arial" panose="020B0604020202020204" pitchFamily="34" charset="0"/>
              </a:rPr>
              <a:t>Preliminary 2021 Financial Results – </a:t>
            </a:r>
            <a:endParaRPr lang="en-US" sz="3600" dirty="0">
              <a:solidFill>
                <a:srgbClr val="327246"/>
              </a:solidFill>
              <a:highlight>
                <a:srgbClr val="FFFF00"/>
              </a:highlight>
              <a:latin typeface="Garamond" panose="02020404030301010803" pitchFamily="18" charset="0"/>
              <a:cs typeface="Arial" panose="020B0604020202020204" pitchFamily="34" charset="0"/>
            </a:endParaRPr>
          </a:p>
        </p:txBody>
      </p:sp>
      <p:sp>
        <p:nvSpPr>
          <p:cNvPr id="3" name="Content Placeholder 2"/>
          <p:cNvSpPr>
            <a:spLocks noGrp="1"/>
          </p:cNvSpPr>
          <p:nvPr>
            <p:ph idx="1"/>
          </p:nvPr>
        </p:nvSpPr>
        <p:spPr>
          <a:xfrm>
            <a:off x="401429" y="1274357"/>
            <a:ext cx="8486721" cy="4995814"/>
          </a:xfrm>
        </p:spPr>
        <p:txBody>
          <a:bodyPr/>
          <a:lstStyle/>
          <a:p>
            <a:endParaRPr lang="en-US" sz="2800" b="1" dirty="0">
              <a:solidFill>
                <a:schemeClr val="accent4">
                  <a:lumMod val="10000"/>
                </a:schemeClr>
              </a:solidFill>
              <a:cs typeface="Arial" panose="020B0604020202020204" pitchFamily="34" charset="0"/>
            </a:endParaRPr>
          </a:p>
          <a:p>
            <a:r>
              <a:rPr lang="en-US" sz="2800" b="1" dirty="0">
                <a:solidFill>
                  <a:schemeClr val="accent4">
                    <a:lumMod val="10000"/>
                  </a:schemeClr>
                </a:solidFill>
                <a:cs typeface="Arial" panose="020B0604020202020204" pitchFamily="34" charset="0"/>
              </a:rPr>
              <a:t>Key Financial Metrics</a:t>
            </a:r>
          </a:p>
          <a:p>
            <a:pPr lvl="1"/>
            <a:r>
              <a:rPr lang="en-US" sz="2000" dirty="0">
                <a:solidFill>
                  <a:schemeClr val="accent4">
                    <a:lumMod val="10000"/>
                  </a:schemeClr>
                </a:solidFill>
                <a:cs typeface="Arial" panose="020B0604020202020204" pitchFamily="34" charset="0"/>
              </a:rPr>
              <a:t>Days Liquidity on Hand = 355 Days</a:t>
            </a:r>
          </a:p>
          <a:p>
            <a:pPr lvl="1"/>
            <a:r>
              <a:rPr lang="en-US" sz="2000" dirty="0">
                <a:solidFill>
                  <a:schemeClr val="accent4">
                    <a:lumMod val="10000"/>
                  </a:schemeClr>
                </a:solidFill>
                <a:cs typeface="Arial" panose="020B0604020202020204" pitchFamily="34" charset="0"/>
              </a:rPr>
              <a:t>Days Cash on Hand = 161 Days</a:t>
            </a:r>
          </a:p>
          <a:p>
            <a:pPr lvl="1"/>
            <a:r>
              <a:rPr lang="en-US" sz="2000" dirty="0">
                <a:solidFill>
                  <a:schemeClr val="accent4">
                    <a:lumMod val="10000"/>
                  </a:schemeClr>
                </a:solidFill>
                <a:cs typeface="Arial" panose="020B0604020202020204" pitchFamily="34" charset="0"/>
              </a:rPr>
              <a:t>Debt-to-Equity Ratio = 76/24</a:t>
            </a:r>
          </a:p>
          <a:p>
            <a:pPr lvl="1"/>
            <a:r>
              <a:rPr lang="en-US" sz="2000" dirty="0">
                <a:solidFill>
                  <a:schemeClr val="accent4">
                    <a:lumMod val="10000"/>
                  </a:schemeClr>
                </a:solidFill>
                <a:cs typeface="Arial" panose="020B0604020202020204" pitchFamily="34" charset="0"/>
              </a:rPr>
              <a:t>Debt Service Coverage = 1.22x</a:t>
            </a:r>
          </a:p>
          <a:p>
            <a:endParaRPr lang="en-US" sz="1600" b="1" dirty="0">
              <a:solidFill>
                <a:schemeClr val="accent4">
                  <a:lumMod val="10000"/>
                </a:schemeClr>
              </a:solidFill>
              <a:cs typeface="Arial" panose="020B0604020202020204" pitchFamily="34" charset="0"/>
            </a:endParaRPr>
          </a:p>
          <a:p>
            <a:r>
              <a:rPr lang="en-US" sz="2800" b="1" dirty="0">
                <a:solidFill>
                  <a:schemeClr val="accent4">
                    <a:lumMod val="10000"/>
                  </a:schemeClr>
                </a:solidFill>
                <a:cs typeface="Arial" panose="020B0604020202020204" pitchFamily="34" charset="0"/>
              </a:rPr>
              <a:t>Positive Bottom Line Results</a:t>
            </a:r>
          </a:p>
          <a:p>
            <a:pPr lvl="1"/>
            <a:r>
              <a:rPr lang="en-US" sz="2000" dirty="0">
                <a:solidFill>
                  <a:schemeClr val="accent4">
                    <a:lumMod val="10000"/>
                  </a:schemeClr>
                </a:solidFill>
                <a:cs typeface="Arial" panose="020B0604020202020204" pitchFamily="34" charset="0"/>
              </a:rPr>
              <a:t>Funds Available After Operations &amp; Debt Service = $95 million</a:t>
            </a:r>
          </a:p>
          <a:p>
            <a:pPr lvl="1"/>
            <a:r>
              <a:rPr lang="en-US" sz="2000" dirty="0">
                <a:solidFill>
                  <a:schemeClr val="accent4">
                    <a:lumMod val="10000"/>
                  </a:schemeClr>
                </a:solidFill>
                <a:cs typeface="Arial" panose="020B0604020202020204" pitchFamily="34" charset="0"/>
              </a:rPr>
              <a:t>Reinvested Earnings = $52 million </a:t>
            </a:r>
          </a:p>
          <a:p>
            <a:endParaRPr lang="en-US" sz="1600" b="1" dirty="0">
              <a:solidFill>
                <a:schemeClr val="accent4">
                  <a:lumMod val="10000"/>
                </a:schemeClr>
              </a:solidFill>
              <a:highlight>
                <a:srgbClr val="FFFF00"/>
              </a:highlight>
              <a:cs typeface="Arial" panose="020B0604020202020204" pitchFamily="34" charset="0"/>
            </a:endParaRPr>
          </a:p>
          <a:p>
            <a:pPr>
              <a:buClr>
                <a:srgbClr val="008000"/>
              </a:buClr>
            </a:pPr>
            <a:endParaRPr lang="en-US" sz="1600" b="1"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2C6041D-1EE4-4E4E-97B9-DD2AFF4CD955}"/>
              </a:ext>
            </a:extLst>
          </p:cNvPr>
          <p:cNvSpPr>
            <a:spLocks noGrp="1"/>
          </p:cNvSpPr>
          <p:nvPr>
            <p:ph type="sldNum" sz="quarter" idx="12"/>
          </p:nvPr>
        </p:nvSpPr>
        <p:spPr/>
        <p:txBody>
          <a:bodyPr/>
          <a:lstStyle/>
          <a:p>
            <a:r>
              <a:rPr lang="en-US" sz="1000" dirty="0">
                <a:solidFill>
                  <a:srgbClr val="0F0F0F"/>
                </a:solidFill>
              </a:rPr>
              <a:t>4</a:t>
            </a:r>
          </a:p>
        </p:txBody>
      </p:sp>
    </p:spTree>
    <p:extLst>
      <p:ext uri="{BB962C8B-B14F-4D97-AF65-F5344CB8AC3E}">
        <p14:creationId xmlns:p14="http://schemas.microsoft.com/office/powerpoint/2010/main" val="411823720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63CC0-74F4-46FD-8982-8BE92D2BD35C}"/>
              </a:ext>
            </a:extLst>
          </p:cNvPr>
          <p:cNvSpPr>
            <a:spLocks noGrp="1"/>
          </p:cNvSpPr>
          <p:nvPr>
            <p:ph type="title"/>
          </p:nvPr>
        </p:nvSpPr>
        <p:spPr/>
        <p:txBody>
          <a:bodyPr/>
          <a:lstStyle/>
          <a:p>
            <a:r>
              <a:rPr lang="en-US" dirty="0"/>
              <a:t>Operational Excellence</a:t>
            </a:r>
          </a:p>
        </p:txBody>
      </p:sp>
      <p:sp>
        <p:nvSpPr>
          <p:cNvPr id="3" name="Content Placeholder 2">
            <a:extLst>
              <a:ext uri="{FF2B5EF4-FFF2-40B4-BE49-F238E27FC236}">
                <a16:creationId xmlns:a16="http://schemas.microsoft.com/office/drawing/2014/main" id="{778B7D3B-6024-4DF4-B7BE-4E77658AB3DB}"/>
              </a:ext>
            </a:extLst>
          </p:cNvPr>
          <p:cNvSpPr>
            <a:spLocks noGrp="1"/>
          </p:cNvSpPr>
          <p:nvPr>
            <p:ph idx="1"/>
          </p:nvPr>
        </p:nvSpPr>
        <p:spPr>
          <a:xfrm>
            <a:off x="228599" y="1330325"/>
            <a:ext cx="8763001" cy="4975225"/>
          </a:xfrm>
        </p:spPr>
        <p:txBody>
          <a:bodyPr/>
          <a:lstStyle/>
          <a:p>
            <a:r>
              <a:rPr lang="en-US" sz="2400" dirty="0"/>
              <a:t>Reliability ranks #9 (top 2%) out of over 475 IOU and co-op utilities in the U.S.</a:t>
            </a:r>
          </a:p>
          <a:p>
            <a:r>
              <a:rPr lang="en-US" sz="2400" dirty="0"/>
              <a:t>Employees achieved best safety year on record in 2021 </a:t>
            </a:r>
          </a:p>
          <a:p>
            <a:r>
              <a:rPr lang="en-US" sz="2400" dirty="0"/>
              <a:t>Success in economic development - I</a:t>
            </a:r>
            <a:r>
              <a:rPr kumimoji="0" lang="en-US" sz="2400" b="0" i="0" u="none" strike="noStrike" kern="0" cap="none" spc="0" normalizeH="0" baseline="0" noProof="0" dirty="0">
                <a:ln>
                  <a:noFill/>
                </a:ln>
                <a:solidFill>
                  <a:srgbClr val="000000"/>
                </a:solidFill>
                <a:effectLst/>
                <a:uLnTx/>
                <a:uFillTx/>
                <a:ea typeface="Geneva" charset="-128"/>
              </a:rPr>
              <a:t>n 2021 alone we assisted state and local governments, co-ops and others to help attract a projected $1.4 billion in capital investment and 2,300 jobs</a:t>
            </a:r>
          </a:p>
          <a:p>
            <a:pPr marL="742950" marR="0" lvl="1" indent="-285750" algn="l" defTabSz="914400" rtl="0" eaLnBrk="0" fontAlgn="base" latinLnBrk="0" hangingPunct="0">
              <a:lnSpc>
                <a:spcPct val="100000"/>
              </a:lnSpc>
              <a:spcBef>
                <a:spcPct val="20000"/>
              </a:spcBef>
              <a:spcAft>
                <a:spcPct val="0"/>
              </a:spcAft>
              <a:buClrTx/>
              <a:buSzTx/>
              <a:buFontTx/>
              <a:buChar char="–"/>
              <a:tabLst/>
              <a:defRPr/>
            </a:pPr>
            <a:r>
              <a:rPr kumimoji="0" lang="en-US" sz="2400" b="0" i="0" u="none" strike="noStrike" kern="0" cap="none" spc="0" normalizeH="0" baseline="0" noProof="0" dirty="0">
                <a:ln>
                  <a:noFill/>
                </a:ln>
                <a:solidFill>
                  <a:srgbClr val="000000"/>
                </a:solidFill>
                <a:effectLst/>
                <a:uLnTx/>
                <a:uFillTx/>
                <a:ea typeface="Geneva" charset="-128"/>
              </a:rPr>
              <a:t>New Century contract retained 300 jobs, added ~100 jobs</a:t>
            </a:r>
          </a:p>
          <a:p>
            <a:pPr marL="342900" marR="0" lvl="0" indent="-342900" algn="l" defTabSz="914400" rtl="0" eaLnBrk="0" fontAlgn="base" latinLnBrk="0" hangingPunct="0">
              <a:lnSpc>
                <a:spcPct val="100000"/>
              </a:lnSpc>
              <a:spcBef>
                <a:spcPct val="20000"/>
              </a:spcBef>
              <a:spcAft>
                <a:spcPct val="0"/>
              </a:spcAft>
              <a:buClrTx/>
              <a:buSzTx/>
              <a:buFontTx/>
              <a:buChar char="•"/>
              <a:tabLst/>
              <a:defRPr/>
            </a:pPr>
            <a:r>
              <a:rPr kumimoji="0" lang="en-US" sz="2400" b="0" i="0" u="none" strike="noStrike" kern="0" cap="none" spc="0" normalizeH="0" baseline="0" noProof="0" dirty="0">
                <a:ln>
                  <a:noFill/>
                </a:ln>
                <a:solidFill>
                  <a:srgbClr val="000000"/>
                </a:solidFill>
                <a:effectLst/>
                <a:uLnTx/>
                <a:uFillTx/>
                <a:ea typeface="Geneva" charset="-128"/>
              </a:rPr>
              <a:t>Lakes Marion and Moultrie support $434 million in annual tourism spending and over 3,600 jobs</a:t>
            </a:r>
          </a:p>
          <a:p>
            <a:pPr marL="457200" lvl="1" indent="0">
              <a:buNone/>
            </a:pPr>
            <a:endParaRPr lang="en-US" i="1" dirty="0"/>
          </a:p>
        </p:txBody>
      </p:sp>
      <p:sp>
        <p:nvSpPr>
          <p:cNvPr id="4" name="Slide Number Placeholder 3">
            <a:extLst>
              <a:ext uri="{FF2B5EF4-FFF2-40B4-BE49-F238E27FC236}">
                <a16:creationId xmlns:a16="http://schemas.microsoft.com/office/drawing/2014/main" id="{40C9D346-7703-47CA-9817-3DFD6B430C20}"/>
              </a:ext>
            </a:extLst>
          </p:cNvPr>
          <p:cNvSpPr>
            <a:spLocks noGrp="1"/>
          </p:cNvSpPr>
          <p:nvPr>
            <p:ph type="sldNum" sz="quarter" idx="12"/>
          </p:nvPr>
        </p:nvSpPr>
        <p:spPr/>
        <p:txBody>
          <a:bodyPr/>
          <a:lstStyle/>
          <a:p>
            <a:r>
              <a:rPr lang="en-US" sz="1000" dirty="0">
                <a:solidFill>
                  <a:srgbClr val="0F0F0F"/>
                </a:solidFill>
              </a:rPr>
              <a:t>5</a:t>
            </a:r>
          </a:p>
        </p:txBody>
      </p:sp>
    </p:spTree>
    <p:extLst>
      <p:ext uri="{BB962C8B-B14F-4D97-AF65-F5344CB8AC3E}">
        <p14:creationId xmlns:p14="http://schemas.microsoft.com/office/powerpoint/2010/main" val="337950540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63905-BB44-4022-B112-BF26F6198A71}"/>
              </a:ext>
            </a:extLst>
          </p:cNvPr>
          <p:cNvSpPr>
            <a:spLocks noGrp="1"/>
          </p:cNvSpPr>
          <p:nvPr>
            <p:ph type="title"/>
          </p:nvPr>
        </p:nvSpPr>
        <p:spPr>
          <a:xfrm>
            <a:off x="152400" y="76200"/>
            <a:ext cx="6486525" cy="1066800"/>
          </a:xfrm>
        </p:spPr>
        <p:txBody>
          <a:bodyPr/>
          <a:lstStyle/>
          <a:p>
            <a:r>
              <a:rPr lang="en-US" sz="3600" dirty="0"/>
              <a:t>Customer Satisfaction Survey 2021 Results</a:t>
            </a:r>
          </a:p>
        </p:txBody>
      </p:sp>
      <p:sp>
        <p:nvSpPr>
          <p:cNvPr id="3" name="Content Placeholder 2">
            <a:extLst>
              <a:ext uri="{FF2B5EF4-FFF2-40B4-BE49-F238E27FC236}">
                <a16:creationId xmlns:a16="http://schemas.microsoft.com/office/drawing/2014/main" id="{D9DF6DFF-25F6-4BB1-BDB9-F031FE4F2C2B}"/>
              </a:ext>
            </a:extLst>
          </p:cNvPr>
          <p:cNvSpPr>
            <a:spLocks noGrp="1"/>
          </p:cNvSpPr>
          <p:nvPr>
            <p:ph idx="1"/>
          </p:nvPr>
        </p:nvSpPr>
        <p:spPr/>
        <p:txBody>
          <a:bodyPr/>
          <a:lstStyle/>
          <a:p>
            <a:pPr eaLnBrk="1" fontAlgn="t" hangingPunct="1"/>
            <a:endParaRPr lang="en-US" dirty="0"/>
          </a:p>
          <a:p>
            <a:pPr eaLnBrk="1" fontAlgn="t" hangingPunct="1"/>
            <a:r>
              <a:rPr lang="en-US" dirty="0"/>
              <a:t>Residential 				 94.6%</a:t>
            </a:r>
          </a:p>
          <a:p>
            <a:pPr eaLnBrk="1" fontAlgn="t" hangingPunct="1"/>
            <a:r>
              <a:rPr lang="en-US" dirty="0"/>
              <a:t>Commercial 				 96.7%</a:t>
            </a:r>
          </a:p>
          <a:p>
            <a:pPr eaLnBrk="1" fontAlgn="t" hangingPunct="1"/>
            <a:r>
              <a:rPr lang="en-US" dirty="0"/>
              <a:t>Industrial 				  100%</a:t>
            </a:r>
          </a:p>
          <a:p>
            <a:pPr eaLnBrk="1" fontAlgn="t" hangingPunct="1"/>
            <a:r>
              <a:rPr lang="en-US" dirty="0"/>
              <a:t>Municipal wholesale 		  100%</a:t>
            </a:r>
          </a:p>
          <a:p>
            <a:pPr eaLnBrk="1" fontAlgn="t" hangingPunct="1"/>
            <a:r>
              <a:rPr lang="en-US" dirty="0"/>
              <a:t>Cooperative Wholesale		   7.1%</a:t>
            </a:r>
          </a:p>
          <a:p>
            <a:endParaRPr lang="en-US" dirty="0"/>
          </a:p>
        </p:txBody>
      </p:sp>
      <p:sp>
        <p:nvSpPr>
          <p:cNvPr id="4" name="Slide Number Placeholder 3">
            <a:extLst>
              <a:ext uri="{FF2B5EF4-FFF2-40B4-BE49-F238E27FC236}">
                <a16:creationId xmlns:a16="http://schemas.microsoft.com/office/drawing/2014/main" id="{104BF3F3-4766-413A-A4E2-27E5F07A5E0A}"/>
              </a:ext>
            </a:extLst>
          </p:cNvPr>
          <p:cNvSpPr>
            <a:spLocks noGrp="1"/>
          </p:cNvSpPr>
          <p:nvPr>
            <p:ph type="sldNum" sz="quarter" idx="12"/>
          </p:nvPr>
        </p:nvSpPr>
        <p:spPr/>
        <p:txBody>
          <a:bodyPr/>
          <a:lstStyle/>
          <a:p>
            <a:r>
              <a:rPr lang="en-US" sz="1000" dirty="0">
                <a:solidFill>
                  <a:srgbClr val="0F0F0F"/>
                </a:solidFill>
              </a:rPr>
              <a:t>6</a:t>
            </a:r>
          </a:p>
        </p:txBody>
      </p:sp>
    </p:spTree>
    <p:extLst>
      <p:ext uri="{BB962C8B-B14F-4D97-AF65-F5344CB8AC3E}">
        <p14:creationId xmlns:p14="http://schemas.microsoft.com/office/powerpoint/2010/main" val="10962338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180E5-B4F2-41CA-A536-B18D8D0FD1FC}"/>
              </a:ext>
            </a:extLst>
          </p:cNvPr>
          <p:cNvSpPr>
            <a:spLocks noGrp="1"/>
          </p:cNvSpPr>
          <p:nvPr>
            <p:ph type="title"/>
          </p:nvPr>
        </p:nvSpPr>
        <p:spPr/>
        <p:txBody>
          <a:bodyPr/>
          <a:lstStyle/>
          <a:p>
            <a:r>
              <a:rPr lang="en-US" dirty="0"/>
              <a:t>Water Systems</a:t>
            </a:r>
          </a:p>
        </p:txBody>
      </p:sp>
      <p:sp>
        <p:nvSpPr>
          <p:cNvPr id="3" name="Content Placeholder 2">
            <a:extLst>
              <a:ext uri="{FF2B5EF4-FFF2-40B4-BE49-F238E27FC236}">
                <a16:creationId xmlns:a16="http://schemas.microsoft.com/office/drawing/2014/main" id="{1C85D3B0-298B-4DA2-8143-D269C0A1A70F}"/>
              </a:ext>
            </a:extLst>
          </p:cNvPr>
          <p:cNvSpPr>
            <a:spLocks noGrp="1"/>
          </p:cNvSpPr>
          <p:nvPr>
            <p:ph idx="1"/>
          </p:nvPr>
        </p:nvSpPr>
        <p:spPr/>
        <p:txBody>
          <a:bodyPr/>
          <a:lstStyle/>
          <a:p>
            <a:r>
              <a:rPr lang="en-US" sz="2800" dirty="0"/>
              <a:t>Lake Moultrie </a:t>
            </a:r>
          </a:p>
          <a:p>
            <a:pPr lvl="1"/>
            <a:r>
              <a:rPr lang="en-US" sz="2400" dirty="0"/>
              <a:t>Serves parts of Berkeley, Goose Creek, Moncks Corner and Summerville</a:t>
            </a:r>
          </a:p>
          <a:p>
            <a:pPr lvl="1"/>
            <a:r>
              <a:rPr lang="en-US" sz="2400" dirty="0"/>
              <a:t>&gt;200,000 consumers, growing</a:t>
            </a:r>
          </a:p>
          <a:p>
            <a:pPr lvl="1"/>
            <a:r>
              <a:rPr lang="en-US" sz="2400" dirty="0"/>
              <a:t>40 million gallons per day (MGD) capacity, 20 miles of pipeline</a:t>
            </a:r>
          </a:p>
          <a:p>
            <a:r>
              <a:rPr lang="en-US" sz="2800" dirty="0"/>
              <a:t>Lake Marion</a:t>
            </a:r>
          </a:p>
          <a:p>
            <a:pPr lvl="1"/>
            <a:r>
              <a:rPr lang="en-US" sz="2400" dirty="0"/>
              <a:t>Will ultimately serve parts of Berkeley, Calhoun, Dorchester and Orangeburg and Town of Santee</a:t>
            </a:r>
          </a:p>
          <a:p>
            <a:pPr lvl="1"/>
            <a:r>
              <a:rPr lang="en-US" sz="2400" dirty="0"/>
              <a:t>8.5 MGD, 3,000 users and aggressively growing</a:t>
            </a:r>
          </a:p>
          <a:p>
            <a:pPr lvl="1"/>
            <a:r>
              <a:rPr lang="en-US" sz="2400" dirty="0"/>
              <a:t>Winding Woods Reach dedication Jan. 25, 2022</a:t>
            </a:r>
          </a:p>
          <a:p>
            <a:pPr lvl="1"/>
            <a:r>
              <a:rPr lang="en-US" sz="2400" dirty="0"/>
              <a:t>5-Year-Plan includes 7 new reaches and two tanks</a:t>
            </a:r>
          </a:p>
          <a:p>
            <a:pPr lvl="1"/>
            <a:endParaRPr lang="en-US" sz="2600" dirty="0"/>
          </a:p>
          <a:p>
            <a:pPr lvl="1"/>
            <a:endParaRPr lang="en-US" dirty="0"/>
          </a:p>
        </p:txBody>
      </p:sp>
      <p:sp>
        <p:nvSpPr>
          <p:cNvPr id="4" name="Slide Number Placeholder 3">
            <a:extLst>
              <a:ext uri="{FF2B5EF4-FFF2-40B4-BE49-F238E27FC236}">
                <a16:creationId xmlns:a16="http://schemas.microsoft.com/office/drawing/2014/main" id="{067EF045-7F1C-4802-8ED0-6092838319C2}"/>
              </a:ext>
            </a:extLst>
          </p:cNvPr>
          <p:cNvSpPr>
            <a:spLocks noGrp="1"/>
          </p:cNvSpPr>
          <p:nvPr>
            <p:ph type="sldNum" sz="quarter" idx="12"/>
          </p:nvPr>
        </p:nvSpPr>
        <p:spPr/>
        <p:txBody>
          <a:bodyPr/>
          <a:lstStyle/>
          <a:p>
            <a:r>
              <a:rPr lang="en-US" sz="1000" dirty="0">
                <a:solidFill>
                  <a:srgbClr val="0F0F0F"/>
                </a:solidFill>
              </a:rPr>
              <a:t>7</a:t>
            </a:r>
          </a:p>
        </p:txBody>
      </p:sp>
    </p:spTree>
    <p:extLst>
      <p:ext uri="{BB962C8B-B14F-4D97-AF65-F5344CB8AC3E}">
        <p14:creationId xmlns:p14="http://schemas.microsoft.com/office/powerpoint/2010/main" val="253256127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BE6CC-83B4-4B23-ADC5-561AB553D6CB}"/>
              </a:ext>
            </a:extLst>
          </p:cNvPr>
          <p:cNvSpPr>
            <a:spLocks noGrp="1"/>
          </p:cNvSpPr>
          <p:nvPr>
            <p:ph type="title"/>
          </p:nvPr>
        </p:nvSpPr>
        <p:spPr/>
        <p:txBody>
          <a:bodyPr/>
          <a:lstStyle/>
          <a:p>
            <a:r>
              <a:rPr lang="en-US" dirty="0"/>
              <a:t>Improving DE&amp;I</a:t>
            </a:r>
          </a:p>
        </p:txBody>
      </p:sp>
      <p:sp>
        <p:nvSpPr>
          <p:cNvPr id="3" name="Content Placeholder 2">
            <a:extLst>
              <a:ext uri="{FF2B5EF4-FFF2-40B4-BE49-F238E27FC236}">
                <a16:creationId xmlns:a16="http://schemas.microsoft.com/office/drawing/2014/main" id="{D5CEA181-1A37-42ED-9796-A6C4D67AD85C}"/>
              </a:ext>
            </a:extLst>
          </p:cNvPr>
          <p:cNvSpPr>
            <a:spLocks noGrp="1"/>
          </p:cNvSpPr>
          <p:nvPr>
            <p:ph idx="1"/>
          </p:nvPr>
        </p:nvSpPr>
        <p:spPr>
          <a:xfrm>
            <a:off x="457200" y="1371600"/>
            <a:ext cx="8534400" cy="4975225"/>
          </a:xfrm>
        </p:spPr>
        <p:txBody>
          <a:bodyPr/>
          <a:lstStyle/>
          <a:p>
            <a:r>
              <a:rPr lang="en-US" sz="2600" dirty="0"/>
              <a:t>IDEA Council</a:t>
            </a:r>
          </a:p>
          <a:p>
            <a:pPr lvl="1"/>
            <a:r>
              <a:rPr lang="en-US" sz="2400" dirty="0"/>
              <a:t>Employee programs and recognition</a:t>
            </a:r>
          </a:p>
          <a:p>
            <a:pPr lvl="1"/>
            <a:r>
              <a:rPr lang="en-US" sz="2400" dirty="0"/>
              <a:t>Supplier Diversity Initiative</a:t>
            </a:r>
          </a:p>
          <a:p>
            <a:pPr lvl="2"/>
            <a:r>
              <a:rPr lang="en-US" sz="2200" dirty="0"/>
              <a:t>Partner with Carolinas-Virginia Minority Supplier Development Council</a:t>
            </a:r>
          </a:p>
          <a:p>
            <a:pPr lvl="2"/>
            <a:r>
              <a:rPr lang="en-US" sz="2200" dirty="0"/>
              <a:t>Improve our supplier pool</a:t>
            </a:r>
          </a:p>
          <a:p>
            <a:pPr lvl="2"/>
            <a:r>
              <a:rPr lang="en-US" sz="2200" dirty="0"/>
              <a:t>Help suppliers get minority/women-owned designation</a:t>
            </a:r>
          </a:p>
          <a:p>
            <a:r>
              <a:rPr lang="en-US" sz="2600" dirty="0"/>
              <a:t>Community Support and Engagement</a:t>
            </a:r>
          </a:p>
          <a:p>
            <a:pPr lvl="1"/>
            <a:r>
              <a:rPr lang="en-US" sz="2200" dirty="0"/>
              <a:t>Denmark Tech </a:t>
            </a:r>
            <a:r>
              <a:rPr lang="en-US" sz="2200" dirty="0" err="1"/>
              <a:t>lineworker</a:t>
            </a:r>
            <a:r>
              <a:rPr lang="en-US" sz="2200" dirty="0"/>
              <a:t> training</a:t>
            </a:r>
          </a:p>
          <a:p>
            <a:pPr lvl="1"/>
            <a:r>
              <a:rPr lang="en-US" sz="2200" dirty="0"/>
              <a:t>SC State: Limnology Center support, EPRI program</a:t>
            </a:r>
          </a:p>
          <a:p>
            <a:pPr lvl="1"/>
            <a:r>
              <a:rPr lang="en-US" sz="2200" dirty="0"/>
              <a:t>Optus Bank investment</a:t>
            </a:r>
          </a:p>
          <a:p>
            <a:pPr lvl="1"/>
            <a:r>
              <a:rPr lang="en-US" sz="2200" dirty="0"/>
              <a:t>Middle-mile broadband program</a:t>
            </a:r>
          </a:p>
          <a:p>
            <a:pPr lvl="1"/>
            <a:endParaRPr lang="en-US" sz="2200" dirty="0"/>
          </a:p>
        </p:txBody>
      </p:sp>
      <p:sp>
        <p:nvSpPr>
          <p:cNvPr id="4" name="Slide Number Placeholder 3">
            <a:extLst>
              <a:ext uri="{FF2B5EF4-FFF2-40B4-BE49-F238E27FC236}">
                <a16:creationId xmlns:a16="http://schemas.microsoft.com/office/drawing/2014/main" id="{FD02FFF3-9BA4-4109-B759-3E085D50B74E}"/>
              </a:ext>
            </a:extLst>
          </p:cNvPr>
          <p:cNvSpPr>
            <a:spLocks noGrp="1"/>
          </p:cNvSpPr>
          <p:nvPr>
            <p:ph type="sldNum" sz="quarter" idx="12"/>
          </p:nvPr>
        </p:nvSpPr>
        <p:spPr/>
        <p:txBody>
          <a:bodyPr/>
          <a:lstStyle/>
          <a:p>
            <a:r>
              <a:rPr lang="en-US" dirty="0"/>
              <a:t>date-unit no-</a:t>
            </a:r>
            <a:r>
              <a:rPr lang="en-US" dirty="0" err="1"/>
              <a:t>pres</a:t>
            </a:r>
            <a:r>
              <a:rPr lang="en-US" dirty="0"/>
              <a:t> no-</a:t>
            </a:r>
            <a:fld id="{966A1B0A-0F7F-44CC-BB6C-D2CF8409B388}" type="slidenum">
              <a:rPr lang="en-US" smtClean="0"/>
              <a:pPr/>
              <a:t>8</a:t>
            </a:fld>
            <a:endParaRPr lang="en-US" dirty="0"/>
          </a:p>
        </p:txBody>
      </p:sp>
      <p:sp>
        <p:nvSpPr>
          <p:cNvPr id="5" name="Slide Number Placeholder 3">
            <a:extLst>
              <a:ext uri="{FF2B5EF4-FFF2-40B4-BE49-F238E27FC236}">
                <a16:creationId xmlns:a16="http://schemas.microsoft.com/office/drawing/2014/main" id="{9CED12A6-0170-468C-ACAA-47E6F9FA9745}"/>
              </a:ext>
            </a:extLst>
          </p:cNvPr>
          <p:cNvSpPr txBox="1">
            <a:spLocks/>
          </p:cNvSpPr>
          <p:nvPr/>
        </p:nvSpPr>
        <p:spPr>
          <a:xfrm>
            <a:off x="6832269" y="6416525"/>
            <a:ext cx="2133600" cy="365125"/>
          </a:xfrm>
          <a:prstGeom prst="rect">
            <a:avLst/>
          </a:prstGeom>
        </p:spPr>
        <p:txBody>
          <a:bodyPr vert="horz" wrap="square" lIns="91440" tIns="45720" rIns="91440" bIns="45720" numCol="1" anchor="ctr" anchorCtr="0" compatLnSpc="1">
            <a:prstTxWarp prst="textNoShape">
              <a:avLst/>
            </a:prstTxWarp>
          </a:bodyPr>
          <a:lstStyle>
            <a:defPPr>
              <a:defRPr lang="en-US"/>
            </a:defPPr>
            <a:lvl1pPr algn="r" rtl="0" eaLnBrk="1" fontAlgn="base" hangingPunct="1">
              <a:spcBef>
                <a:spcPct val="0"/>
              </a:spcBef>
              <a:spcAft>
                <a:spcPct val="0"/>
              </a:spcAft>
              <a:defRPr sz="800" b="0" kern="1200">
                <a:solidFill>
                  <a:schemeClr val="tx1"/>
                </a:solidFill>
                <a:latin typeface="Helvetica" charset="0"/>
                <a:ea typeface="ヒラギノ角ゴ Pro W3" charset="-128"/>
                <a:cs typeface="+mn-cs"/>
              </a:defRPr>
            </a:lvl1pPr>
            <a:lvl2pPr marL="457200" algn="l" rtl="0" eaLnBrk="0" fontAlgn="base" hangingPunct="0">
              <a:spcBef>
                <a:spcPct val="50000"/>
              </a:spcBef>
              <a:spcAft>
                <a:spcPct val="0"/>
              </a:spcAft>
              <a:defRPr sz="1000" b="1" kern="1200">
                <a:solidFill>
                  <a:schemeClr val="tx1"/>
                </a:solidFill>
                <a:latin typeface="Arial" charset="0"/>
                <a:ea typeface="ＭＳ Ｐゴシック" charset="-128"/>
                <a:cs typeface="+mn-cs"/>
              </a:defRPr>
            </a:lvl2pPr>
            <a:lvl3pPr marL="914400" algn="l" rtl="0" eaLnBrk="0" fontAlgn="base" hangingPunct="0">
              <a:spcBef>
                <a:spcPct val="50000"/>
              </a:spcBef>
              <a:spcAft>
                <a:spcPct val="0"/>
              </a:spcAft>
              <a:defRPr sz="1000" b="1" kern="1200">
                <a:solidFill>
                  <a:schemeClr val="tx1"/>
                </a:solidFill>
                <a:latin typeface="Arial" charset="0"/>
                <a:ea typeface="ＭＳ Ｐゴシック" charset="-128"/>
                <a:cs typeface="+mn-cs"/>
              </a:defRPr>
            </a:lvl3pPr>
            <a:lvl4pPr marL="1371600" algn="l" rtl="0" eaLnBrk="0" fontAlgn="base" hangingPunct="0">
              <a:spcBef>
                <a:spcPct val="50000"/>
              </a:spcBef>
              <a:spcAft>
                <a:spcPct val="0"/>
              </a:spcAft>
              <a:defRPr sz="1000" b="1" kern="1200">
                <a:solidFill>
                  <a:schemeClr val="tx1"/>
                </a:solidFill>
                <a:latin typeface="Arial" charset="0"/>
                <a:ea typeface="ＭＳ Ｐゴシック" charset="-128"/>
                <a:cs typeface="+mn-cs"/>
              </a:defRPr>
            </a:lvl4pPr>
            <a:lvl5pPr marL="1828800" algn="l" rtl="0" eaLnBrk="0" fontAlgn="base" hangingPunct="0">
              <a:spcBef>
                <a:spcPct val="50000"/>
              </a:spcBef>
              <a:spcAft>
                <a:spcPct val="0"/>
              </a:spcAft>
              <a:defRPr sz="1000" b="1" kern="1200">
                <a:solidFill>
                  <a:schemeClr val="tx1"/>
                </a:solidFill>
                <a:latin typeface="Arial" charset="0"/>
                <a:ea typeface="ＭＳ Ｐゴシック" charset="-128"/>
                <a:cs typeface="+mn-cs"/>
              </a:defRPr>
            </a:lvl5pPr>
            <a:lvl6pPr marL="2286000" algn="l" defTabSz="914400" rtl="0" eaLnBrk="1" latinLnBrk="0" hangingPunct="1">
              <a:defRPr sz="1000" b="1" kern="1200">
                <a:solidFill>
                  <a:schemeClr val="tx1"/>
                </a:solidFill>
                <a:latin typeface="Arial" charset="0"/>
                <a:ea typeface="ＭＳ Ｐゴシック" charset="-128"/>
                <a:cs typeface="+mn-cs"/>
              </a:defRPr>
            </a:lvl6pPr>
            <a:lvl7pPr marL="2743200" algn="l" defTabSz="914400" rtl="0" eaLnBrk="1" latinLnBrk="0" hangingPunct="1">
              <a:defRPr sz="1000" b="1" kern="1200">
                <a:solidFill>
                  <a:schemeClr val="tx1"/>
                </a:solidFill>
                <a:latin typeface="Arial" charset="0"/>
                <a:ea typeface="ＭＳ Ｐゴシック" charset="-128"/>
                <a:cs typeface="+mn-cs"/>
              </a:defRPr>
            </a:lvl7pPr>
            <a:lvl8pPr marL="3200400" algn="l" defTabSz="914400" rtl="0" eaLnBrk="1" latinLnBrk="0" hangingPunct="1">
              <a:defRPr sz="1000" b="1" kern="1200">
                <a:solidFill>
                  <a:schemeClr val="tx1"/>
                </a:solidFill>
                <a:latin typeface="Arial" charset="0"/>
                <a:ea typeface="ＭＳ Ｐゴシック" charset="-128"/>
                <a:cs typeface="+mn-cs"/>
              </a:defRPr>
            </a:lvl8pPr>
            <a:lvl9pPr marL="3657600" algn="l" defTabSz="914400" rtl="0" eaLnBrk="1" latinLnBrk="0" hangingPunct="1">
              <a:defRPr sz="1000" b="1" kern="1200">
                <a:solidFill>
                  <a:schemeClr val="tx1"/>
                </a:solidFill>
                <a:latin typeface="Arial" charset="0"/>
                <a:ea typeface="ＭＳ Ｐゴシック" charset="-128"/>
                <a:cs typeface="+mn-cs"/>
              </a:defRPr>
            </a:lvl9pPr>
          </a:lstStyle>
          <a:p>
            <a:r>
              <a:rPr lang="en-US" sz="1000" dirty="0">
                <a:solidFill>
                  <a:srgbClr val="0F0F0F"/>
                </a:solidFill>
              </a:rPr>
              <a:t>8</a:t>
            </a:r>
          </a:p>
        </p:txBody>
      </p:sp>
    </p:spTree>
    <p:extLst>
      <p:ext uri="{BB962C8B-B14F-4D97-AF65-F5344CB8AC3E}">
        <p14:creationId xmlns:p14="http://schemas.microsoft.com/office/powerpoint/2010/main" val="41477077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5"/>
          <p:cNvSpPr txBox="1">
            <a:spLocks noChangeArrowheads="1"/>
          </p:cNvSpPr>
          <p:nvPr>
            <p:custDataLst>
              <p:tags r:id="rId1"/>
            </p:custDataLst>
          </p:nvPr>
        </p:nvSpPr>
        <p:spPr bwMode="auto">
          <a:xfrm>
            <a:off x="114300" y="504825"/>
            <a:ext cx="8686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18" tIns="45709" rIns="91418" bIns="45709" numCol="1" anchor="ctr" anchorCtr="0" compatLnSpc="1">
            <a:prstTxWarp prst="textNoShape">
              <a:avLst/>
            </a:prstTxWarp>
          </a:bodyPr>
          <a:lstStyle>
            <a:lvl1pPr algn="l" rtl="0" eaLnBrk="0" fontAlgn="base" hangingPunct="0">
              <a:spcBef>
                <a:spcPct val="0"/>
              </a:spcBef>
              <a:spcAft>
                <a:spcPct val="0"/>
              </a:spcAft>
              <a:defRPr sz="4000" b="1">
                <a:solidFill>
                  <a:srgbClr val="066332"/>
                </a:solidFill>
                <a:latin typeface="Garamond"/>
                <a:ea typeface="Geneva" charset="-128"/>
                <a:cs typeface="Garamond"/>
              </a:defRPr>
            </a:lvl1pPr>
            <a:lvl2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2pPr>
            <a:lvl3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3pPr>
            <a:lvl4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4pPr>
            <a:lvl5pPr algn="l" rtl="0" eaLnBrk="0" fontAlgn="base" hangingPunct="0">
              <a:spcBef>
                <a:spcPct val="0"/>
              </a:spcBef>
              <a:spcAft>
                <a:spcPct val="0"/>
              </a:spcAft>
              <a:defRPr sz="4000" b="1">
                <a:solidFill>
                  <a:srgbClr val="066332"/>
                </a:solidFill>
                <a:latin typeface="Adobe Garamond Pro" charset="0"/>
                <a:ea typeface="Geneva" charset="-128"/>
                <a:cs typeface="Geneva" charset="-128"/>
              </a:defRPr>
            </a:lvl5pPr>
            <a:lvl6pPr marL="457092" algn="l" rtl="0" eaLnBrk="1" fontAlgn="base" hangingPunct="1">
              <a:spcBef>
                <a:spcPct val="0"/>
              </a:spcBef>
              <a:spcAft>
                <a:spcPct val="0"/>
              </a:spcAft>
              <a:defRPr sz="4000" b="1">
                <a:solidFill>
                  <a:schemeClr val="tx1"/>
                </a:solidFill>
                <a:latin typeface="Adobe Garamond Pro" charset="0"/>
              </a:defRPr>
            </a:lvl6pPr>
            <a:lvl7pPr marL="914186" algn="l" rtl="0" eaLnBrk="1" fontAlgn="base" hangingPunct="1">
              <a:spcBef>
                <a:spcPct val="0"/>
              </a:spcBef>
              <a:spcAft>
                <a:spcPct val="0"/>
              </a:spcAft>
              <a:defRPr sz="4000" b="1">
                <a:solidFill>
                  <a:schemeClr val="tx1"/>
                </a:solidFill>
                <a:latin typeface="Adobe Garamond Pro" charset="0"/>
              </a:defRPr>
            </a:lvl7pPr>
            <a:lvl8pPr marL="1371279" algn="l" rtl="0" eaLnBrk="1" fontAlgn="base" hangingPunct="1">
              <a:spcBef>
                <a:spcPct val="0"/>
              </a:spcBef>
              <a:spcAft>
                <a:spcPct val="0"/>
              </a:spcAft>
              <a:defRPr sz="4000" b="1">
                <a:solidFill>
                  <a:schemeClr val="tx1"/>
                </a:solidFill>
                <a:latin typeface="Adobe Garamond Pro" charset="0"/>
              </a:defRPr>
            </a:lvl8pPr>
            <a:lvl9pPr marL="1828373" algn="l" rtl="0" eaLnBrk="1" fontAlgn="base" hangingPunct="1">
              <a:spcBef>
                <a:spcPct val="0"/>
              </a:spcBef>
              <a:spcAft>
                <a:spcPct val="0"/>
              </a:spcAft>
              <a:defRPr sz="4000" b="1">
                <a:solidFill>
                  <a:schemeClr val="tx1"/>
                </a:solidFill>
                <a:latin typeface="Adobe Garamond Pro" charset="0"/>
              </a:defRPr>
            </a:lvl9pPr>
          </a:lstStyle>
          <a:p>
            <a:r>
              <a:rPr lang="en-US" sz="3600" kern="0" dirty="0">
                <a:latin typeface="Garamond" panose="02020404030301010803" pitchFamily="18" charset="0"/>
                <a:cs typeface="Arial" panose="020B0604020202020204" pitchFamily="34" charset="0"/>
              </a:rPr>
              <a:t>Projected 2030 System Fuel Mix</a:t>
            </a:r>
            <a:r>
              <a:rPr lang="en-US" sz="3600" kern="0" baseline="30000" dirty="0">
                <a:latin typeface="Garamond" panose="02020404030301010803" pitchFamily="18" charset="0"/>
                <a:cs typeface="Arial" panose="020B0604020202020204" pitchFamily="34" charset="0"/>
              </a:rPr>
              <a:t>1</a:t>
            </a:r>
          </a:p>
        </p:txBody>
      </p:sp>
      <p:sp>
        <p:nvSpPr>
          <p:cNvPr id="2" name="Slide Number Placeholder 1"/>
          <p:cNvSpPr>
            <a:spLocks noGrp="1"/>
          </p:cNvSpPr>
          <p:nvPr>
            <p:ph type="sldNum" sz="quarter" idx="12"/>
          </p:nvPr>
        </p:nvSpPr>
        <p:spPr>
          <a:xfrm>
            <a:off x="6848763" y="6492875"/>
            <a:ext cx="2133600" cy="365125"/>
          </a:xfrm>
        </p:spPr>
        <p:txBody>
          <a:bodyPr/>
          <a:lstStyle/>
          <a:p>
            <a:pPr>
              <a:defRPr/>
            </a:pPr>
            <a:r>
              <a:rPr lang="en-US" sz="1000" dirty="0">
                <a:solidFill>
                  <a:srgbClr val="0F0F0F"/>
                </a:solidFill>
              </a:rPr>
              <a:t>9</a:t>
            </a:r>
          </a:p>
        </p:txBody>
      </p:sp>
      <p:sp>
        <p:nvSpPr>
          <p:cNvPr id="5" name="Text Box 4"/>
          <p:cNvSpPr txBox="1">
            <a:spLocks noChangeArrowheads="1"/>
          </p:cNvSpPr>
          <p:nvPr>
            <p:custDataLst>
              <p:tags r:id="rId2"/>
            </p:custDataLst>
          </p:nvPr>
        </p:nvSpPr>
        <p:spPr bwMode="auto">
          <a:xfrm>
            <a:off x="161636" y="1272465"/>
            <a:ext cx="8820727" cy="604549"/>
          </a:xfrm>
          <a:prstGeom prst="rect">
            <a:avLst/>
          </a:prstGeom>
          <a:solidFill>
            <a:srgbClr val="F7E8AA"/>
          </a:solidFill>
          <a:ln w="9525">
            <a:noFill/>
            <a:miter lim="800000"/>
            <a:headEnd/>
            <a:tailEnd/>
          </a:ln>
          <a:effectLst/>
        </p:spPr>
        <p:txBody>
          <a:bodyPr lIns="0" tIns="0" rIns="100584" bIns="18288" anchor="ctr"/>
          <a:lstStyle/>
          <a:p>
            <a:pPr lvl="0" algn="ctr">
              <a:spcBef>
                <a:spcPts val="0"/>
              </a:spcBef>
              <a:defRPr/>
            </a:pPr>
            <a:r>
              <a:rPr lang="en-US" sz="1600" dirty="0">
                <a:solidFill>
                  <a:srgbClr val="000000"/>
                </a:solidFill>
              </a:rPr>
              <a:t>Santee Cooper’s future power supply will be comprised of more solar, less coal, and 55% fewer emissions</a:t>
            </a:r>
          </a:p>
        </p:txBody>
      </p:sp>
      <p:pic>
        <p:nvPicPr>
          <p:cNvPr id="8" name="Picture 7" descr="Chart, diagram&#10;&#10;Description automatically generated">
            <a:extLst>
              <a:ext uri="{FF2B5EF4-FFF2-40B4-BE49-F238E27FC236}">
                <a16:creationId xmlns:a16="http://schemas.microsoft.com/office/drawing/2014/main" id="{B01A865B-CA8A-4537-BB25-CED967FF7EED}"/>
              </a:ext>
            </a:extLst>
          </p:cNvPr>
          <p:cNvPicPr>
            <a:picLocks noChangeAspect="1"/>
          </p:cNvPicPr>
          <p:nvPr/>
        </p:nvPicPr>
        <p:blipFill rotWithShape="1">
          <a:blip r:embed="rId5"/>
          <a:srcRect l="4796" t="11453" r="68748" b="39575"/>
          <a:stretch/>
        </p:blipFill>
        <p:spPr>
          <a:xfrm>
            <a:off x="805228" y="1877014"/>
            <a:ext cx="3167034" cy="3338225"/>
          </a:xfrm>
          <a:prstGeom prst="rect">
            <a:avLst/>
          </a:prstGeom>
        </p:spPr>
      </p:pic>
      <p:sp>
        <p:nvSpPr>
          <p:cNvPr id="11" name="Arrow: Right 2">
            <a:extLst>
              <a:ext uri="{FF2B5EF4-FFF2-40B4-BE49-F238E27FC236}">
                <a16:creationId xmlns:a16="http://schemas.microsoft.com/office/drawing/2014/main" id="{19C03162-C36C-4762-96A0-B7D77F5DF9E8}"/>
              </a:ext>
            </a:extLst>
          </p:cNvPr>
          <p:cNvSpPr/>
          <p:nvPr/>
        </p:nvSpPr>
        <p:spPr bwMode="auto">
          <a:xfrm>
            <a:off x="4062822" y="3154247"/>
            <a:ext cx="807522" cy="783759"/>
          </a:xfrm>
          <a:prstGeom prst="rightArrow">
            <a:avLst/>
          </a:prstGeom>
          <a:solidFill>
            <a:srgbClr val="06633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a:ln>
                <a:noFill/>
              </a:ln>
              <a:solidFill>
                <a:schemeClr val="tx1"/>
              </a:solidFill>
              <a:effectLst/>
              <a:latin typeface="Arial" charset="0"/>
            </a:endParaRPr>
          </a:p>
        </p:txBody>
      </p:sp>
      <p:sp>
        <p:nvSpPr>
          <p:cNvPr id="12" name="Rectangle 11">
            <a:extLst>
              <a:ext uri="{FF2B5EF4-FFF2-40B4-BE49-F238E27FC236}">
                <a16:creationId xmlns:a16="http://schemas.microsoft.com/office/drawing/2014/main" id="{1B83C18C-34CE-4870-8DDD-DFB896075D2A}"/>
              </a:ext>
            </a:extLst>
          </p:cNvPr>
          <p:cNvSpPr/>
          <p:nvPr/>
        </p:nvSpPr>
        <p:spPr>
          <a:xfrm>
            <a:off x="1708565" y="4980987"/>
            <a:ext cx="5448928" cy="461665"/>
          </a:xfrm>
          <a:prstGeom prst="rect">
            <a:avLst/>
          </a:prstGeom>
        </p:spPr>
        <p:txBody>
          <a:bodyPr wrap="none">
            <a:spAutoFit/>
          </a:bodyPr>
          <a:lstStyle/>
          <a:p>
            <a:r>
              <a:rPr lang="en-US" sz="2400" dirty="0">
                <a:solidFill>
                  <a:srgbClr val="0F0F0F"/>
                </a:solidFill>
              </a:rPr>
              <a:t>Significantly improves fuel diversity</a:t>
            </a:r>
          </a:p>
        </p:txBody>
      </p:sp>
      <p:sp>
        <p:nvSpPr>
          <p:cNvPr id="4" name="TextBox 3">
            <a:extLst>
              <a:ext uri="{FF2B5EF4-FFF2-40B4-BE49-F238E27FC236}">
                <a16:creationId xmlns:a16="http://schemas.microsoft.com/office/drawing/2014/main" id="{8E816B9A-213C-42E1-AE0A-7605896BBB48}"/>
              </a:ext>
            </a:extLst>
          </p:cNvPr>
          <p:cNvSpPr txBox="1"/>
          <p:nvPr/>
        </p:nvSpPr>
        <p:spPr>
          <a:xfrm>
            <a:off x="161636" y="6296637"/>
            <a:ext cx="8172739" cy="461665"/>
          </a:xfrm>
          <a:prstGeom prst="rect">
            <a:avLst/>
          </a:prstGeom>
          <a:noFill/>
        </p:spPr>
        <p:txBody>
          <a:bodyPr wrap="square" rtlCol="0">
            <a:spAutoFit/>
          </a:bodyPr>
          <a:lstStyle/>
          <a:p>
            <a:pPr>
              <a:spcBef>
                <a:spcPts val="0"/>
              </a:spcBef>
            </a:pPr>
            <a:r>
              <a:rPr lang="en-US" sz="800" b="0" i="1" dirty="0">
                <a:solidFill>
                  <a:schemeClr val="accent4">
                    <a:lumMod val="10000"/>
                  </a:schemeClr>
                </a:solidFill>
              </a:rPr>
              <a:t>Source: Santee Cooper 2020 Integrated Resource Plan</a:t>
            </a:r>
          </a:p>
          <a:p>
            <a:pPr marL="228600" indent="-228600">
              <a:spcBef>
                <a:spcPts val="0"/>
              </a:spcBef>
              <a:buAutoNum type="arabicParenBoth"/>
            </a:pPr>
            <a:r>
              <a:rPr lang="en-US" sz="800" b="0" dirty="0">
                <a:solidFill>
                  <a:schemeClr val="accent4">
                    <a:lumMod val="10000"/>
                  </a:schemeClr>
                </a:solidFill>
              </a:rPr>
              <a:t>The projected energy mix includes recently executed solar contracts including Central’s load ratio share.  Central is a direct PPA counterparty for its load ratio share, however, all solar resources are pooled and managed with other combined system resources.</a:t>
            </a:r>
          </a:p>
        </p:txBody>
      </p:sp>
      <p:pic>
        <p:nvPicPr>
          <p:cNvPr id="6" name="Picture 5">
            <a:extLst>
              <a:ext uri="{FF2B5EF4-FFF2-40B4-BE49-F238E27FC236}">
                <a16:creationId xmlns:a16="http://schemas.microsoft.com/office/drawing/2014/main" id="{E46F964E-D4B2-49E1-9AE6-21D2C85BB4A8}"/>
              </a:ext>
            </a:extLst>
          </p:cNvPr>
          <p:cNvPicPr>
            <a:picLocks noChangeAspect="1"/>
          </p:cNvPicPr>
          <p:nvPr/>
        </p:nvPicPr>
        <p:blipFill>
          <a:blip r:embed="rId6"/>
          <a:stretch>
            <a:fillRect/>
          </a:stretch>
        </p:blipFill>
        <p:spPr>
          <a:xfrm>
            <a:off x="5129502" y="2111254"/>
            <a:ext cx="2855550" cy="2871370"/>
          </a:xfrm>
          <a:prstGeom prst="rect">
            <a:avLst/>
          </a:prstGeom>
        </p:spPr>
      </p:pic>
      <p:pic>
        <p:nvPicPr>
          <p:cNvPr id="10" name="Picture 9">
            <a:extLst>
              <a:ext uri="{FF2B5EF4-FFF2-40B4-BE49-F238E27FC236}">
                <a16:creationId xmlns:a16="http://schemas.microsoft.com/office/drawing/2014/main" id="{85D2DEAD-C7CD-4F8C-A44A-5971767B5AA3}"/>
              </a:ext>
            </a:extLst>
          </p:cNvPr>
          <p:cNvPicPr>
            <a:picLocks noChangeAspect="1"/>
          </p:cNvPicPr>
          <p:nvPr/>
        </p:nvPicPr>
        <p:blipFill>
          <a:blip r:embed="rId7"/>
          <a:stretch>
            <a:fillRect/>
          </a:stretch>
        </p:blipFill>
        <p:spPr>
          <a:xfrm>
            <a:off x="1299722" y="5585535"/>
            <a:ext cx="6315956" cy="581106"/>
          </a:xfrm>
          <a:prstGeom prst="rect">
            <a:avLst/>
          </a:prstGeom>
        </p:spPr>
      </p:pic>
    </p:spTree>
    <p:extLst>
      <p:ext uri="{BB962C8B-B14F-4D97-AF65-F5344CB8AC3E}">
        <p14:creationId xmlns:p14="http://schemas.microsoft.com/office/powerpoint/2010/main" val="2369450874"/>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ENAME" val="SLIDEHDR"/>
  <p:tag name="IGNOREFONTNONCOMPLIANCE" val="0"/>
  <p:tag name="FONTSIZE" val="28"/>
  <p:tag name="FONTBOLD" val="0"/>
  <p:tag name="FONTITALIC" val="0"/>
  <p:tag name="FONTULINE" val="0"/>
  <p:tag name="FONTSHADOW" val="0"/>
  <p:tag name="FONTALIGNMENT" val="1"/>
  <p:tag name="IGNORECOLORLINESNONCOMPLIANCE" val="0"/>
  <p:tag name="FONTCOLOR" val="0"/>
  <p:tag name="FILLVISIBLE" val="0"/>
  <p:tag name="FONTCOLORING" val="Text"/>
  <p:tag name="LINEVISIBLE" val="0"/>
  <p:tag name="FILLCOLORING" val="No Fill"/>
  <p:tag name="LINECOLORING" val="No Line"/>
  <p:tag name="FONT_COLOR_SCHEME_INDEX" val="7"/>
  <p:tag name="FONT_COLOR_TYPE" val="2"/>
  <p:tag name="IGNOREPOSITIONNONCOMPLIANCE" val="0"/>
  <p:tag name="POSITIONTOP" val="42"/>
  <p:tag name="POSITIONLEFT" val="54"/>
  <p:tag name="IGNORESIZENONCOMPLIANCE" val="0"/>
  <p:tag name="SIZEWIDTH" val="684"/>
  <p:tag name="SIZEHEIGHT" val="42"/>
  <p:tag name="FONTNAME" val="Arial"/>
</p:tagLst>
</file>

<file path=ppt/tags/tag2.xml><?xml version="1.0" encoding="utf-8"?>
<p:tagLst xmlns:a="http://schemas.openxmlformats.org/drawingml/2006/main" xmlns:r="http://schemas.openxmlformats.org/officeDocument/2006/relationships" xmlns:p="http://schemas.openxmlformats.org/presentationml/2006/main">
  <p:tag name="ENAME" val="SLIDESUBHDR"/>
  <p:tag name="IGNOREFONTNONCOMPLIANCE" val="0"/>
  <p:tag name="FONTNAME" val="Arial"/>
  <p:tag name="FONTSIZE" val="16"/>
  <p:tag name="FONTBOLD" val="-1"/>
  <p:tag name="FONTITALIC" val="0"/>
  <p:tag name="FONTULINE" val="0"/>
  <p:tag name="FONTSHADOW" val="0"/>
  <p:tag name="FONTALIGNMENT" val="1"/>
  <p:tag name="IGNORECOLORLINESNONCOMPLIANCE" val="0"/>
  <p:tag name="FONTCOLOR" val="3687680"/>
  <p:tag name="FILLVISIBLE" val="0"/>
  <p:tag name="FONTCOLORING" val="LB Green"/>
  <p:tag name="FILLCOLOR" val="3687680"/>
  <p:tag name="LINEVISIBLE" val="0"/>
  <p:tag name="LINECOLOR" val="3687680"/>
  <p:tag name="FILLCOLORING" val="No Fill"/>
  <p:tag name="LINECOLORING" val="No Line"/>
  <p:tag name="FONT_COLOR_SCHEME_INDEX" val="0"/>
  <p:tag name="FONT_COLOR_TYPE" val="1"/>
  <p:tag name="FILL_COLOR_SCHEME_INDEX" val="5"/>
  <p:tag name="FILL_COLOR_TYPE" val="2"/>
  <p:tag name="LINE_COLOR_SCHEME_INDEX" val="2"/>
  <p:tag name="LINE_COLOR_TYPE" val="2"/>
  <p:tag name="IGNOREPOSITIONNONCOMPLIANCE" val="0"/>
  <p:tag name="POSITIONTOP" val="102"/>
  <p:tag name="POSITIONLEFT" val="54"/>
  <p:tag name="IGNORESIZENONCOMPLIANCE" val="0"/>
  <p:tag name="SIZEWIDTH" val="684"/>
  <p:tag name="SIZEHEIGHT" val="30"/>
</p:tagLst>
</file>

<file path=ppt/tags/tag3.xml><?xml version="1.0" encoding="utf-8"?>
<p:tagLst xmlns:a="http://schemas.openxmlformats.org/drawingml/2006/main" xmlns:r="http://schemas.openxmlformats.org/officeDocument/2006/relationships" xmlns:p="http://schemas.openxmlformats.org/presentationml/2006/main">
  <p:tag name="ENAME" val="SLIDEHDR"/>
  <p:tag name="IGNOREFONTNONCOMPLIANCE" val="0"/>
  <p:tag name="FONTSIZE" val="28"/>
  <p:tag name="FONTBOLD" val="0"/>
  <p:tag name="FONTITALIC" val="0"/>
  <p:tag name="FONTULINE" val="0"/>
  <p:tag name="FONTSHADOW" val="0"/>
  <p:tag name="FONTALIGNMENT" val="1"/>
  <p:tag name="IGNORECOLORLINESNONCOMPLIANCE" val="0"/>
  <p:tag name="FONTCOLOR" val="0"/>
  <p:tag name="FILLVISIBLE" val="0"/>
  <p:tag name="FONTCOLORING" val="Text"/>
  <p:tag name="LINEVISIBLE" val="0"/>
  <p:tag name="FILLCOLORING" val="No Fill"/>
  <p:tag name="LINECOLORING" val="No Line"/>
  <p:tag name="FONT_COLOR_SCHEME_INDEX" val="7"/>
  <p:tag name="FONT_COLOR_TYPE" val="2"/>
  <p:tag name="IGNOREPOSITIONNONCOMPLIANCE" val="0"/>
  <p:tag name="POSITIONTOP" val="42"/>
  <p:tag name="POSITIONLEFT" val="54"/>
  <p:tag name="IGNORESIZENONCOMPLIANCE" val="0"/>
  <p:tag name="SIZEWIDTH" val="684"/>
  <p:tag name="SIZEHEIGHT" val="42"/>
  <p:tag name="FONTNAME" val="Arial"/>
</p:tagLst>
</file>

<file path=ppt/tags/tag4.xml><?xml version="1.0" encoding="utf-8"?>
<p:tagLst xmlns:a="http://schemas.openxmlformats.org/drawingml/2006/main" xmlns:r="http://schemas.openxmlformats.org/officeDocument/2006/relationships" xmlns:p="http://schemas.openxmlformats.org/presentationml/2006/main">
  <p:tag name="ENAME" val="SLIDESUBHDR"/>
  <p:tag name="IGNOREFONTNONCOMPLIANCE" val="0"/>
  <p:tag name="FONTNAME" val="Arial"/>
  <p:tag name="FONTSIZE" val="16"/>
  <p:tag name="FONTBOLD" val="-1"/>
  <p:tag name="FONTITALIC" val="0"/>
  <p:tag name="FONTULINE" val="0"/>
  <p:tag name="FONTSHADOW" val="0"/>
  <p:tag name="FONTALIGNMENT" val="1"/>
  <p:tag name="IGNORECOLORLINESNONCOMPLIANCE" val="0"/>
  <p:tag name="FONTCOLOR" val="3687680"/>
  <p:tag name="FILLVISIBLE" val="0"/>
  <p:tag name="FONTCOLORING" val="LB Green"/>
  <p:tag name="FILLCOLOR" val="3687680"/>
  <p:tag name="LINEVISIBLE" val="0"/>
  <p:tag name="LINECOLOR" val="3687680"/>
  <p:tag name="FILLCOLORING" val="No Fill"/>
  <p:tag name="LINECOLORING" val="No Line"/>
  <p:tag name="FONT_COLOR_SCHEME_INDEX" val="0"/>
  <p:tag name="FONT_COLOR_TYPE" val="1"/>
  <p:tag name="FILL_COLOR_SCHEME_INDEX" val="5"/>
  <p:tag name="FILL_COLOR_TYPE" val="2"/>
  <p:tag name="LINE_COLOR_SCHEME_INDEX" val="2"/>
  <p:tag name="LINE_COLOR_TYPE" val="2"/>
  <p:tag name="IGNOREPOSITIONNONCOMPLIANCE" val="0"/>
  <p:tag name="POSITIONTOP" val="102"/>
  <p:tag name="POSITIONLEFT" val="54"/>
  <p:tag name="IGNORESIZENONCOMPLIANCE" val="0"/>
  <p:tag name="SIZEWIDTH" val="684"/>
  <p:tag name="SIZEHEIGHT" val="30"/>
</p:tagLst>
</file>

<file path=ppt/theme/theme1.xml><?xml version="1.0" encoding="utf-8"?>
<a:theme xmlns:a="http://schemas.openxmlformats.org/drawingml/2006/main" name="SanteeCooperTemplate_white(2)">
  <a:themeElements>
    <a:clrScheme name="Office Theme 8">
      <a:dk1>
        <a:srgbClr val="FFFFFF"/>
      </a:dk1>
      <a:lt1>
        <a:srgbClr val="FFFFFF"/>
      </a:lt1>
      <a:dk2>
        <a:srgbClr val="FFFFFF"/>
      </a:dk2>
      <a:lt2>
        <a:srgbClr val="808080"/>
      </a:lt2>
      <a:accent1>
        <a:srgbClr val="00CC99"/>
      </a:accent1>
      <a:accent2>
        <a:srgbClr val="3333CC"/>
      </a:accent2>
      <a:accent3>
        <a:srgbClr val="FFFFFF"/>
      </a:accent3>
      <a:accent4>
        <a:srgbClr val="DADADA"/>
      </a:accent4>
      <a:accent5>
        <a:srgbClr val="AAE2CA"/>
      </a:accent5>
      <a:accent6>
        <a:srgbClr val="2D2DB9"/>
      </a:accent6>
      <a:hlink>
        <a:srgbClr val="CCCCFF"/>
      </a:hlink>
      <a:folHlink>
        <a:srgbClr val="B2B2B2"/>
      </a:folHlink>
    </a:clrScheme>
    <a:fontScheme name="Office Theme">
      <a:majorFont>
        <a:latin typeface="Adobe Garamond Pro"/>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000" b="1"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000" b="1" i="0" u="none" strike="noStrike" cap="none" normalizeH="0" baseline="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FFFFFF"/>
        </a:dk1>
        <a:lt1>
          <a:srgbClr val="FFFFFF"/>
        </a:lt1>
        <a:dk2>
          <a:srgbClr val="FFFFFF"/>
        </a:dk2>
        <a:lt2>
          <a:srgbClr val="808080"/>
        </a:lt2>
        <a:accent1>
          <a:srgbClr val="00CC99"/>
        </a:accent1>
        <a:accent2>
          <a:srgbClr val="3333CC"/>
        </a:accent2>
        <a:accent3>
          <a:srgbClr val="FFFFFF"/>
        </a:accent3>
        <a:accent4>
          <a:srgbClr val="DADADA"/>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6d279ae1-ae88-4446-9923-0c21fee1deab">
      <UserInfo>
        <DisplayName>Bakaly, Charles</DisplayName>
        <AccountId>16</AccountId>
        <AccountType/>
      </UserInfo>
      <UserInfo>
        <DisplayName>Hoang, Rona</DisplayName>
        <AccountId>7</AccountId>
        <AccountType/>
      </UserInfo>
      <UserInfo>
        <DisplayName>Doheny, Keenan</DisplayName>
        <AccountId>17</AccountId>
        <AccountType/>
      </UserInfo>
      <UserInfo>
        <DisplayName>McNeill, Brian</DisplayName>
        <AccountId>22</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DE72EE6C0B21348B334BD721E3D7411" ma:contentTypeVersion="10" ma:contentTypeDescription="Create a new document." ma:contentTypeScope="" ma:versionID="6280f50d9c454c676e3dacd38e60cb06">
  <xsd:schema xmlns:xsd="http://www.w3.org/2001/XMLSchema" xmlns:xs="http://www.w3.org/2001/XMLSchema" xmlns:p="http://schemas.microsoft.com/office/2006/metadata/properties" xmlns:ns2="528b501d-2f3c-4c13-9d26-96f864290b2f" xmlns:ns3="6d279ae1-ae88-4446-9923-0c21fee1deab" targetNamespace="http://schemas.microsoft.com/office/2006/metadata/properties" ma:root="true" ma:fieldsID="fecb2594bf05d1cbcdc7a495e7d0b047" ns2:_="" ns3:_="">
    <xsd:import namespace="528b501d-2f3c-4c13-9d26-96f864290b2f"/>
    <xsd:import namespace="6d279ae1-ae88-4446-9923-0c21fee1deab"/>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8b501d-2f3c-4c13-9d26-96f864290b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279ae1-ae88-4446-9923-0c21fee1deab"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4306AC-F9FE-4EEB-98F1-199FE8643D7A}">
  <ds:schemaRefs>
    <ds:schemaRef ds:uri="http://schemas.microsoft.com/office/2006/documentManagement/types"/>
    <ds:schemaRef ds:uri="http://schemas.openxmlformats.org/package/2006/metadata/core-properties"/>
    <ds:schemaRef ds:uri="http://purl.org/dc/dcmitype/"/>
    <ds:schemaRef ds:uri="528b501d-2f3c-4c13-9d26-96f864290b2f"/>
    <ds:schemaRef ds:uri="http://schemas.microsoft.com/office/infopath/2007/PartnerControls"/>
    <ds:schemaRef ds:uri="6d279ae1-ae88-4446-9923-0c21fee1deab"/>
    <ds:schemaRef ds:uri="http://purl.org/dc/elements/1.1/"/>
    <ds:schemaRef ds:uri="http://schemas.microsoft.com/office/2006/metadata/properties"/>
    <ds:schemaRef ds:uri="http://www.w3.org/XML/1998/namespace"/>
    <ds:schemaRef ds:uri="http://purl.org/dc/terms/"/>
  </ds:schemaRefs>
</ds:datastoreItem>
</file>

<file path=customXml/itemProps2.xml><?xml version="1.0" encoding="utf-8"?>
<ds:datastoreItem xmlns:ds="http://schemas.openxmlformats.org/officeDocument/2006/customXml" ds:itemID="{B996464C-DC26-4C32-B16F-4C8431DB64A7}">
  <ds:schemaRefs>
    <ds:schemaRef ds:uri="http://schemas.microsoft.com/sharepoint/v3/contenttype/forms"/>
  </ds:schemaRefs>
</ds:datastoreItem>
</file>

<file path=customXml/itemProps3.xml><?xml version="1.0" encoding="utf-8"?>
<ds:datastoreItem xmlns:ds="http://schemas.openxmlformats.org/officeDocument/2006/customXml" ds:itemID="{48993E05-1794-4492-8C33-DF47958DC810}">
  <ds:schemaRefs>
    <ds:schemaRef ds:uri="528b501d-2f3c-4c13-9d26-96f864290b2f"/>
    <ds:schemaRef ds:uri="6d279ae1-ae88-4446-9923-0c21fee1dea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2843</TotalTime>
  <Words>579</Words>
  <Application>Microsoft Office PowerPoint</Application>
  <PresentationFormat>On-screen Show (4:3)</PresentationFormat>
  <Paragraphs>107</Paragraphs>
  <Slides>10</Slides>
  <Notes>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10</vt:i4>
      </vt:variant>
    </vt:vector>
  </HeadingPairs>
  <TitlesOfParts>
    <vt:vector size="21" baseType="lpstr">
      <vt:lpstr>ＭＳ Ｐゴシック</vt:lpstr>
      <vt:lpstr>Adobe Garamond Pro</vt:lpstr>
      <vt:lpstr>Arial</vt:lpstr>
      <vt:lpstr>Calibri</vt:lpstr>
      <vt:lpstr>Garamond</vt:lpstr>
      <vt:lpstr>Geneva</vt:lpstr>
      <vt:lpstr>Helvetica</vt:lpstr>
      <vt:lpstr>Helvetica Neue</vt:lpstr>
      <vt:lpstr>Times New Roman</vt:lpstr>
      <vt:lpstr>ヒラギノ角ゴ Pro W3</vt:lpstr>
      <vt:lpstr>SanteeCooperTemplate_white(2)</vt:lpstr>
      <vt:lpstr> House Ways &amp; Means Economic Development Budget Subcommittee</vt:lpstr>
      <vt:lpstr>Act 90 Activity</vt:lpstr>
      <vt:lpstr>PowerPoint Presentation</vt:lpstr>
      <vt:lpstr>Preliminary 2021 Financial Results – </vt:lpstr>
      <vt:lpstr>Operational Excellence</vt:lpstr>
      <vt:lpstr>Customer Satisfaction Survey 2021 Results</vt:lpstr>
      <vt:lpstr>Water Systems</vt:lpstr>
      <vt:lpstr>Improving DE&amp;I</vt:lpstr>
      <vt:lpstr>PowerPoint Presentation</vt:lpstr>
      <vt:lpstr>1% Payment To The State</vt:lpstr>
    </vt:vector>
  </TitlesOfParts>
  <Company>Santee Cooper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pmfail</dc:creator>
  <cp:lastModifiedBy>Teesha Trapp</cp:lastModifiedBy>
  <cp:revision>312</cp:revision>
  <cp:lastPrinted>2020-12-08T19:48:22Z</cp:lastPrinted>
  <dcterms:created xsi:type="dcterms:W3CDTF">2011-01-27T20:56:16Z</dcterms:created>
  <dcterms:modified xsi:type="dcterms:W3CDTF">2022-01-28T20:04:58Z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0x010100DDE72EE6C0B21348B334BD721E3D7411</vt:lpwstr>
  </property>
</Properties>
</file>